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modernComment_1251_486ECC2D.xml" ContentType="application/vnd.ms-powerpoint.comments+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8E0_BC8A58B1.xml" ContentType="application/vnd.ms-powerpoint.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9C0_757FD858.xml" ContentType="application/vnd.ms-powerpoint.comments+xml"/>
  <Override PartName="/ppt/notesSlides/notesSlide24.xml" ContentType="application/vnd.openxmlformats-officedocument.presentationml.notesSlide+xml"/>
  <Override PartName="/ppt/comments/modernComment_9BF_C8461BD3.xml" ContentType="application/vnd.ms-powerpoint.comments+xml"/>
  <Override PartName="/ppt/notesSlides/notesSlide25.xml" ContentType="application/vnd.openxmlformats-officedocument.presentationml.notesSlide+xml"/>
  <Override PartName="/ppt/comments/modernComment_124C_F981EBC8.xml" ContentType="application/vnd.ms-powerpoint.comments+xml"/>
  <Override PartName="/ppt/notesSlides/notesSlide26.xml" ContentType="application/vnd.openxmlformats-officedocument.presentationml.notesSlide+xml"/>
  <Override PartName="/ppt/comments/modernComment_124F_ED7B29EF.xml" ContentType="application/vnd.ms-powerpoint.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660" r:id="rId5"/>
    <p:sldMasterId id="2147483721" r:id="rId6"/>
    <p:sldMasterId id="2147483734" r:id="rId7"/>
    <p:sldMasterId id="2147483672" r:id="rId8"/>
    <p:sldMasterId id="2147483708" r:id="rId9"/>
    <p:sldMasterId id="2147483648" r:id="rId10"/>
    <p:sldMasterId id="2147483684" r:id="rId11"/>
    <p:sldMasterId id="2147483759" r:id="rId12"/>
    <p:sldMasterId id="2147483747" r:id="rId13"/>
    <p:sldMasterId id="2147483771" r:id="rId14"/>
    <p:sldMasterId id="2147483783" r:id="rId15"/>
  </p:sldMasterIdLst>
  <p:notesMasterIdLst>
    <p:notesMasterId r:id="rId55"/>
  </p:notesMasterIdLst>
  <p:handoutMasterIdLst>
    <p:handoutMasterId r:id="rId56"/>
  </p:handoutMasterIdLst>
  <p:sldIdLst>
    <p:sldId id="259" r:id="rId16"/>
    <p:sldId id="4664" r:id="rId17"/>
    <p:sldId id="4688" r:id="rId18"/>
    <p:sldId id="4659" r:id="rId19"/>
    <p:sldId id="2252" r:id="rId20"/>
    <p:sldId id="2540" r:id="rId21"/>
    <p:sldId id="4663" r:id="rId22"/>
    <p:sldId id="2537" r:id="rId23"/>
    <p:sldId id="3518" r:id="rId24"/>
    <p:sldId id="3519" r:id="rId25"/>
    <p:sldId id="3506" r:id="rId26"/>
    <p:sldId id="2554" r:id="rId27"/>
    <p:sldId id="3507" r:id="rId28"/>
    <p:sldId id="2539" r:id="rId29"/>
    <p:sldId id="3783" r:id="rId30"/>
    <p:sldId id="2257" r:id="rId31"/>
    <p:sldId id="2258" r:id="rId32"/>
    <p:sldId id="2287" r:id="rId33"/>
    <p:sldId id="2269" r:id="rId34"/>
    <p:sldId id="4689" r:id="rId35"/>
    <p:sldId id="2517" r:id="rId36"/>
    <p:sldId id="2510" r:id="rId37"/>
    <p:sldId id="2280" r:id="rId38"/>
    <p:sldId id="2272" r:id="rId39"/>
    <p:sldId id="4685" r:id="rId40"/>
    <p:sldId id="257" r:id="rId41"/>
    <p:sldId id="4686" r:id="rId42"/>
    <p:sldId id="261" r:id="rId43"/>
    <p:sldId id="268" r:id="rId44"/>
    <p:sldId id="264" r:id="rId45"/>
    <p:sldId id="265" r:id="rId46"/>
    <p:sldId id="266" r:id="rId47"/>
    <p:sldId id="258" r:id="rId48"/>
    <p:sldId id="2504" r:id="rId49"/>
    <p:sldId id="2472" r:id="rId50"/>
    <p:sldId id="2496" r:id="rId51"/>
    <p:sldId id="2495" r:id="rId52"/>
    <p:sldId id="4684" r:id="rId53"/>
    <p:sldId id="468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ighter background" id="{85770B38-FAC9-47CC-8D98-0F16858FAFC0}">
          <p14:sldIdLst>
            <p14:sldId id="259"/>
            <p14:sldId id="4664"/>
            <p14:sldId id="4688"/>
            <p14:sldId id="4659"/>
            <p14:sldId id="2252"/>
            <p14:sldId id="2540"/>
            <p14:sldId id="4663"/>
            <p14:sldId id="2537"/>
            <p14:sldId id="3518"/>
            <p14:sldId id="3519"/>
            <p14:sldId id="3506"/>
            <p14:sldId id="2554"/>
            <p14:sldId id="3507"/>
            <p14:sldId id="2539"/>
            <p14:sldId id="3783"/>
            <p14:sldId id="2257"/>
            <p14:sldId id="2258"/>
            <p14:sldId id="2287"/>
            <p14:sldId id="2269"/>
            <p14:sldId id="4689"/>
            <p14:sldId id="2517"/>
            <p14:sldId id="2510"/>
            <p14:sldId id="2280"/>
            <p14:sldId id="2272"/>
            <p14:sldId id="4685"/>
            <p14:sldId id="257"/>
            <p14:sldId id="4686"/>
            <p14:sldId id="261"/>
            <p14:sldId id="268"/>
            <p14:sldId id="264"/>
            <p14:sldId id="265"/>
            <p14:sldId id="266"/>
            <p14:sldId id="258"/>
            <p14:sldId id="2504"/>
            <p14:sldId id="2472"/>
            <p14:sldId id="2496"/>
            <p14:sldId id="2495"/>
            <p14:sldId id="4684"/>
            <p14:sldId id="468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665326-22BA-30B3-EFD1-37A6F2A8882B}" name="Audra Goldsmith" initials="AG" userId="S::agoldsmith@csg.org::8abfe138-15bb-4d82-8079-ad7349d489db" providerId="AD"/>
  <p188:author id="{932E2A32-CB4C-70A0-9922-79E664D8595C}" name="Meredith Butler" initials="MB" userId="S::mbutler@csg.org::2792ff9e-65fd-4f14-86d9-e7177c0709a3" providerId="AD"/>
  <p188:author id="{C87B3C3A-3B2E-BA79-1EEA-46F983009839}" name="Katy Albis" initials="KA" userId="S::kalbis@csg.org::e72765dc-fa33-4a52-836a-61e792dc4cdc" providerId="AD"/>
  <p188:author id="{D6BC6743-67E5-F230-FD78-8EF9C35DF9F6}" name="Farina-Morse, Marissa (OJP)" initials="FMM(" userId="S::Marissa.Farina-Morse@usdoj.gov::cca07a82-8d53-49a2-9acb-436924e9bd55" providerId="AD"/>
  <p188:author id="{D2C4E04C-E509-4453-4CA5-9E9E5075306A}" name="Catherine Allary" initials="CA" userId="S::callary@csg.org::aadd1f1b-4977-49c8-92d5-e280f769d103" providerId="AD"/>
  <p188:author id="{E0BDBE4E-8D17-9ED9-5ABA-58B47B49217B}" name="Leslie Griffin" initials="LG" userId="S::lgriffin@csg.org::7ef54370-aad7-44fb-b975-31a5b3f430d0" providerId="AD"/>
  <p188:author id="{BA184084-67DE-CF7C-1C21-A39DFB0489C7}" name="Megan Davidson" initials="MD" userId="S::mdavidson@csg.org::46bc57a6-cacb-4ca5-ac37-d2e0ffea58bb" providerId="AD"/>
  <p188:author id="{6DEC4B8A-7828-994C-4015-23C780F38EFF}" name="Mark Stovell" initials="MS" userId="S::mstovell@csg.org::b53b73b6-7db2-4879-93fa-4607feecd794" providerId="AD"/>
  <p188:author id="{AF476597-8775-ACCC-6CFD-39D9C593DBD5}" name="Mount, Brooke (OJP)" initials="MB(" userId="S::Brooke.Mount@usdoj.gov::1480a237-ce24-4589-802e-be12f035a2e4" providerId="AD"/>
  <p188:author id="{FBB3169C-6CF3-3A26-E8F9-431412721CBF}" name="Estrella Lopez" initials="EL" userId="S::elopez@csg.org::7082fbc7-fbd4-48b2-bacd-735613996241" providerId="AD"/>
  <p188:author id="{98884BC5-5AE5-DA84-F566-78DA2A5CC831}" name="Carl Reynolds" initials="CR" userId="S::creynolds@csg.org::d251df11-9e8f-4287-8e92-8029e56f2c7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Griffin" initials="LG [2]" lastIdx="12" clrIdx="0">
    <p:extLst>
      <p:ext uri="{19B8F6BF-5375-455C-9EA6-DF929625EA0E}">
        <p15:presenceInfo xmlns:p15="http://schemas.microsoft.com/office/powerpoint/2012/main" userId="S::lgriffin@csg.org::7ef54370-aad7-44fb-b975-31a5b3f430d0" providerId="AD"/>
      </p:ext>
    </p:extLst>
  </p:cmAuthor>
  <p:cmAuthor id="2" name="Katy Albis" initials="KA" lastIdx="7" clrIdx="1">
    <p:extLst>
      <p:ext uri="{19B8F6BF-5375-455C-9EA6-DF929625EA0E}">
        <p15:presenceInfo xmlns:p15="http://schemas.microsoft.com/office/powerpoint/2012/main" userId="S::kalbis@csg.org::e72765dc-fa33-4a52-836a-61e792dc4cdc" providerId="AD"/>
      </p:ext>
    </p:extLst>
  </p:cmAuthor>
  <p:cmAuthor id="3" name="Leslie Griffin" initials="LG" lastIdx="3" clrIdx="2">
    <p:extLst>
      <p:ext uri="{19B8F6BF-5375-455C-9EA6-DF929625EA0E}">
        <p15:presenceInfo xmlns:p15="http://schemas.microsoft.com/office/powerpoint/2012/main" userId="Leslie Griffin" providerId="None"/>
      </p:ext>
    </p:extLst>
  </p:cmAuthor>
  <p:cmAuthor id="4" name="Mark Stovell" initials="MS" lastIdx="12" clrIdx="3">
    <p:extLst>
      <p:ext uri="{19B8F6BF-5375-455C-9EA6-DF929625EA0E}">
        <p15:presenceInfo xmlns:p15="http://schemas.microsoft.com/office/powerpoint/2012/main" userId="S::mstovell@csg.org::b53b73b6-7db2-4879-93fa-4607feecd794" providerId="AD"/>
      </p:ext>
    </p:extLst>
  </p:cmAuthor>
  <p:cmAuthor id="5" name="Megan Davidson" initials="MD" lastIdx="8" clrIdx="4">
    <p:extLst>
      <p:ext uri="{19B8F6BF-5375-455C-9EA6-DF929625EA0E}">
        <p15:presenceInfo xmlns:p15="http://schemas.microsoft.com/office/powerpoint/2012/main" userId="S::mdavidson@csg.org::46bc57a6-cacb-4ca5-ac37-d2e0ffea58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064"/>
    <a:srgbClr val="B3DEC1"/>
    <a:srgbClr val="457776"/>
    <a:srgbClr val="377791"/>
    <a:srgbClr val="829329"/>
    <a:srgbClr val="8DD0D5"/>
    <a:srgbClr val="C6E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A2209C-DE01-40F4-A220-51666D650F98}" v="1432" dt="2025-01-14T18:45:57.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85401" autoAdjust="0"/>
  </p:normalViewPr>
  <p:slideViewPr>
    <p:cSldViewPr snapToGrid="0">
      <p:cViewPr varScale="1">
        <p:scale>
          <a:sx n="63" d="100"/>
          <a:sy n="63" d="100"/>
        </p:scale>
        <p:origin x="768"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Delaware County Jail Recidivism Rate</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General Population Recidivism</c:v>
                </c:pt>
              </c:strCache>
            </c:strRef>
          </c:tx>
          <c:spPr>
            <a:solidFill>
              <a:schemeClr val="accent1"/>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2024 Jan-June</c:v>
                </c:pt>
                <c:pt idx="1">
                  <c:v>2023</c:v>
                </c:pt>
                <c:pt idx="2">
                  <c:v>2022</c:v>
                </c:pt>
                <c:pt idx="3">
                  <c:v>2021</c:v>
                </c:pt>
              </c:strCache>
            </c:strRef>
          </c:cat>
          <c:val>
            <c:numRef>
              <c:f>Sheet1!$B$2:$B$5</c:f>
              <c:numCache>
                <c:formatCode>0%</c:formatCode>
                <c:ptCount val="4"/>
                <c:pt idx="0">
                  <c:v>0.57999999999999996</c:v>
                </c:pt>
                <c:pt idx="1">
                  <c:v>0.55000000000000004</c:v>
                </c:pt>
                <c:pt idx="2">
                  <c:v>0.55000000000000004</c:v>
                </c:pt>
                <c:pt idx="3">
                  <c:v>0.54</c:v>
                </c:pt>
              </c:numCache>
            </c:numRef>
          </c:val>
          <c:extLst>
            <c:ext xmlns:c16="http://schemas.microsoft.com/office/drawing/2014/chart" uri="{C3380CC4-5D6E-409C-BE32-E72D297353CC}">
              <c16:uniqueId val="{00000000-4B5B-42D6-91AC-0F17761423CB}"/>
            </c:ext>
          </c:extLst>
        </c:ser>
        <c:ser>
          <c:idx val="1"/>
          <c:order val="1"/>
          <c:tx>
            <c:strRef>
              <c:f>Sheet1!$C$1</c:f>
              <c:strCache>
                <c:ptCount val="1"/>
                <c:pt idx="0">
                  <c:v>LINC Recidivism </c:v>
                </c:pt>
              </c:strCache>
            </c:strRef>
          </c:tx>
          <c:spPr>
            <a:solidFill>
              <a:schemeClr val="accent2"/>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2024 Jan-June</c:v>
                </c:pt>
                <c:pt idx="1">
                  <c:v>2023</c:v>
                </c:pt>
                <c:pt idx="2">
                  <c:v>2022</c:v>
                </c:pt>
                <c:pt idx="3">
                  <c:v>2021</c:v>
                </c:pt>
              </c:strCache>
            </c:strRef>
          </c:cat>
          <c:val>
            <c:numRef>
              <c:f>Sheet1!$C$2:$C$5</c:f>
              <c:numCache>
                <c:formatCode>0.00%</c:formatCode>
                <c:ptCount val="4"/>
                <c:pt idx="0" formatCode="0%">
                  <c:v>0.05</c:v>
                </c:pt>
                <c:pt idx="1">
                  <c:v>0.255</c:v>
                </c:pt>
                <c:pt idx="2" formatCode="0%">
                  <c:v>0.09</c:v>
                </c:pt>
                <c:pt idx="3" formatCode="0%">
                  <c:v>0.23</c:v>
                </c:pt>
              </c:numCache>
            </c:numRef>
          </c:val>
          <c:extLst>
            <c:ext xmlns:c16="http://schemas.microsoft.com/office/drawing/2014/chart" uri="{C3380CC4-5D6E-409C-BE32-E72D297353CC}">
              <c16:uniqueId val="{00000001-4B5B-42D6-91AC-0F17761423CB}"/>
            </c:ext>
          </c:extLst>
        </c:ser>
        <c:dLbls>
          <c:dLblPos val="outEnd"/>
          <c:showLegendKey val="0"/>
          <c:showVal val="1"/>
          <c:showCatName val="0"/>
          <c:showSerName val="0"/>
          <c:showPercent val="0"/>
          <c:showBubbleSize val="0"/>
        </c:dLbls>
        <c:gapWidth val="444"/>
        <c:overlap val="-90"/>
        <c:axId val="162924960"/>
        <c:axId val="162936384"/>
      </c:barChart>
      <c:catAx>
        <c:axId val="1629249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62936384"/>
        <c:crosses val="autoZero"/>
        <c:auto val="1"/>
        <c:lblAlgn val="ctr"/>
        <c:lblOffset val="100"/>
        <c:noMultiLvlLbl val="0"/>
      </c:catAx>
      <c:valAx>
        <c:axId val="162936384"/>
        <c:scaling>
          <c:orientation val="minMax"/>
        </c:scaling>
        <c:delete val="1"/>
        <c:axPos val="l"/>
        <c:numFmt formatCode="0%" sourceLinked="1"/>
        <c:majorTickMark val="none"/>
        <c:minorTickMark val="none"/>
        <c:tickLblPos val="nextTo"/>
        <c:crossAx val="1629249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omments/modernComment_124C_F981EBC8.xml><?xml version="1.0" encoding="utf-8"?>
<p188:cmLst xmlns:a="http://schemas.openxmlformats.org/drawingml/2006/main" xmlns:r="http://schemas.openxmlformats.org/officeDocument/2006/relationships" xmlns:p188="http://schemas.microsoft.com/office/powerpoint/2018/8/main">
  <p188:cm id="{02140AFF-443A-4471-BAF9-C190C9E82DC3}" authorId="{BA184084-67DE-CF7C-1C21-A39DFB0489C7}" created="2025-01-06T20:25:18.474">
    <pc:sldMkLst xmlns:pc="http://schemas.microsoft.com/office/powerpoint/2013/main/command">
      <pc:docMk/>
      <pc:sldMk cId="4186041288" sldId="4684"/>
    </pc:sldMkLst>
    <p188:replyLst>
      <p188:reply id="{B3274188-1F5C-4490-9569-61CB34D1312C}" authorId="{BA184084-67DE-CF7C-1C21-A39DFB0489C7}" created="2025-01-06T20:26:10.600">
        <p188:txBody>
          <a:bodyPr/>
          <a:lstStyle/>
          <a:p>
            <a:r>
              <a:rPr lang="en-US"/>
              <a:t>Talk about what role the CJCC or this type of structure would play across each of the 6 questions--- maybe a visual? </a:t>
            </a:r>
          </a:p>
        </p188:txBody>
      </p188:reply>
    </p188:replyLst>
    <p188:txBody>
      <a:bodyPr/>
      <a:lstStyle/>
      <a:p>
        <a:r>
          <a:rPr lang="en-US"/>
          <a:t>I feel like we need more here... maybe pull that slide back in that talked about Q1: Leadership- what it is and why it matters??
I just think we need to do more to connect the dots between SU and the CJCC type of structure... otherwise it feels disjointed</a:t>
        </a:r>
      </a:p>
    </p188:txBody>
  </p188:cm>
</p188:cmLst>
</file>

<file path=ppt/comments/modernComment_124F_ED7B29EF.xml><?xml version="1.0" encoding="utf-8"?>
<p188:cmLst xmlns:a="http://schemas.openxmlformats.org/drawingml/2006/main" xmlns:r="http://schemas.openxmlformats.org/officeDocument/2006/relationships" xmlns:p188="http://schemas.microsoft.com/office/powerpoint/2018/8/main">
  <p188:cm id="{06A166F6-2E56-5948-8D82-20EA37262912}" authorId="{E0BDBE4E-8D17-9ED9-5ABA-58B47B49217B}" created="2025-01-14T16:52:40.425">
    <ac:deMkLst xmlns:ac="http://schemas.microsoft.com/office/drawing/2013/main/command">
      <pc:docMk xmlns:pc="http://schemas.microsoft.com/office/powerpoint/2013/main/command"/>
      <pc:sldMk xmlns:pc="http://schemas.microsoft.com/office/powerpoint/2013/main/command" cId="3984271855" sldId="4687"/>
      <ac:spMk id="2" creationId="{659ABC4E-BB59-226E-736B-D125ACC7ED7D}"/>
    </ac:deMkLst>
    <p188:replyLst>
      <p188:reply id="{05409B97-A89E-41DD-9BB2-47E30AEF8CD3}" authorId="{C1665326-22BA-30B3-EFD1-37A6F2A8882B}" created="2025-01-14T17:07:59.791">
        <p188:txBody>
          <a:bodyPr/>
          <a:lstStyle/>
          <a:p>
            <a:r>
              <a:rPr lang="en-US"/>
              <a:t>I don’t know why this is happening… I keep fighting the spacing. Get it situated nicely and then open the doc again and it’s all rearranged. Is there a trick to locking the graphic so it stops rearranging.?</a:t>
            </a:r>
          </a:p>
        </p188:txBody>
      </p188:reply>
      <p188:reply id="{1616605C-942D-EA46-A58C-CD0D361D18D5}" authorId="{E0BDBE4E-8D17-9ED9-5ABA-58B47B49217B}" created="2025-01-14T17:31:33.895">
        <p188:txBody>
          <a:bodyPr/>
          <a:lstStyle/>
          <a:p>
            <a:r>
              <a:rPr lang="en-US"/>
              <a:t>I’m not sure of a way to do that. I would reformat this so it’s easier to read.</a:t>
            </a:r>
          </a:p>
        </p188:txBody>
      </p188:reply>
    </p188:replyLst>
    <p188:txBody>
      <a:bodyPr/>
      <a:lstStyle/>
      <a:p>
        <a:r>
          <a:rPr lang="en-US"/>
          <a:t>This slide needs to be redesigned. It’s really hard to read the questions because of how they’re laid out. Also, some text seems to be cut off toward the bottom.</a:t>
        </a:r>
      </a:p>
    </p188:txBody>
  </p188:cm>
</p188:cmLst>
</file>

<file path=ppt/comments/modernComment_1251_486ECC2D.xml><?xml version="1.0" encoding="utf-8"?>
<p188:cmLst xmlns:a="http://schemas.openxmlformats.org/drawingml/2006/main" xmlns:r="http://schemas.openxmlformats.org/officeDocument/2006/relationships" xmlns:p188="http://schemas.microsoft.com/office/powerpoint/2018/8/main">
  <p188:cm id="{573B1C63-CDE9-4283-B4C5-B566F5967CF5}" authorId="{C1665326-22BA-30B3-EFD1-37A6F2A8882B}" created="2025-01-14T17:34:30.329">
    <ac:deMkLst xmlns:ac="http://schemas.microsoft.com/office/drawing/2013/main/command">
      <pc:docMk xmlns:pc="http://schemas.microsoft.com/office/powerpoint/2013/main/command"/>
      <pc:sldMk xmlns:pc="http://schemas.microsoft.com/office/powerpoint/2013/main/command" cId="1215220781" sldId="4689"/>
      <ac:picMk id="5" creationId="{CEB0EAA2-0C4D-5A06-135B-1B3AC233189E}"/>
    </ac:deMkLst>
    <p188:replyLst>
      <p188:reply id="{6E45C2DD-C8B9-654C-80EC-56F95FA3748F}" authorId="{E0BDBE4E-8D17-9ED9-5ABA-58B47B49217B}" created="2025-01-14T18:02:26.437">
        <p188:txBody>
          <a:bodyPr/>
          <a:lstStyle/>
          <a:p>
            <a:r>
              <a:rPr lang="en-US"/>
              <a:t>In 4, it should say “evidence-based practices” (not “base”). In 5, seems like there are extra words at the beginning and text cut off at the end. For 6, can’t tell if text is cut off. If not, add a period.</a:t>
            </a:r>
          </a:p>
        </p188:txBody>
      </p188:reply>
      <p188:reply id="{62AC61DC-C47F-49EF-9674-BE2BF40FDA7C}" authorId="{C1665326-22BA-30B3-EFD1-37A6F2A8882B}" created="2025-01-14T18:10:52.384">
        <p188:txBody>
          <a:bodyPr/>
          <a:lstStyle/>
          <a:p>
            <a:r>
              <a:rPr lang="en-US"/>
              <a:t>Addressed [@Leslie Griffin]. Does 5 read better? </a:t>
            </a:r>
          </a:p>
        </p188:txBody>
      </p188:reply>
      <p188:reply id="{CB4ECE12-60A5-884D-8139-0B560FA9EE44}" authorId="{E0BDBE4E-8D17-9ED9-5ABA-58B47B49217B}" created="2025-01-14T18:35:54.737">
        <p188:txBody>
          <a:bodyPr/>
          <a:lstStyle/>
          <a:p>
            <a:r>
              <a:rPr lang="en-US"/>
              <a:t>Yes, just lowercase “account”</a:t>
            </a:r>
          </a:p>
        </p188:txBody>
      </p188:reply>
      <p188:reply id="{52B66A69-1EB4-4183-87A6-0BA3727BB289}" authorId="{C1665326-22BA-30B3-EFD1-37A6F2A8882B}" created="2025-01-14T18:47:09.070">
        <p188:txBody>
          <a:bodyPr/>
          <a:lstStyle/>
          <a:p>
            <a:r>
              <a:rPr lang="en-US"/>
              <a:t>Done!</a:t>
            </a:r>
          </a:p>
        </p188:txBody>
      </p188:reply>
    </p188:replyLst>
    <p188:txBody>
      <a:bodyPr/>
      <a:lstStyle/>
      <a:p>
        <a:r>
          <a:rPr lang="en-US"/>
          <a:t>[@Leslie Griffin] One last attempt, took a screen shot. Let me know also working on reformatting… in case you still dont like this. </a:t>
        </a:r>
      </a:p>
    </p188:txBody>
  </p188:cm>
</p188:cmLst>
</file>

<file path=ppt/comments/modernComment_8E0_BC8A58B1.xml><?xml version="1.0" encoding="utf-8"?>
<p188:cmLst xmlns:a="http://schemas.openxmlformats.org/drawingml/2006/main" xmlns:r="http://schemas.openxmlformats.org/officeDocument/2006/relationships" xmlns:p188="http://schemas.microsoft.com/office/powerpoint/2018/8/main">
  <p188:cm id="{31BCB150-7ADF-4E56-81B5-A2CD9F7F8C7D}" authorId="{932E2A32-CB4C-70A0-9922-79E664D8595C}" status="resolved" created="2024-03-15T20:38:32.709">
    <ac:deMkLst xmlns:ac="http://schemas.microsoft.com/office/drawing/2013/main/command">
      <pc:docMk xmlns:pc="http://schemas.microsoft.com/office/powerpoint/2013/main/command"/>
      <pc:sldMk xmlns:pc="http://schemas.microsoft.com/office/powerpoint/2013/main/command" cId="3163183281" sldId="2272"/>
      <ac:graphicFrameMk id="8" creationId="{9F2308AF-A7C1-9D53-15B9-04958DEE21F2}"/>
    </ac:deMkLst>
    <p188:txBody>
      <a:bodyPr/>
      <a:lstStyle/>
      <a:p>
        <a:r>
          <a:rPr lang="en-US"/>
          <a:t>Verify numbers</a:t>
        </a:r>
      </a:p>
    </p188:txBody>
    <p188:extLst>
      <p:ext xmlns:p="http://schemas.openxmlformats.org/presentationml/2006/main" uri="{57CB4572-C831-44C2-8A1C-0ADB6CCDFE69}">
        <p223:reactions xmlns:p223="http://schemas.microsoft.com/office/powerpoint/2022/03/main">
          <p223:rxn type="👍">
            <p223:instance time="2024-03-19T11:50:12.405" authorId="{C1665326-22BA-30B3-EFD1-37A6F2A8882B}"/>
          </p223:rxn>
        </p223:reactions>
      </p:ext>
    </p188:extLst>
  </p188:cm>
</p188:cmLst>
</file>

<file path=ppt/comments/modernComment_9BF_C8461BD3.xml><?xml version="1.0" encoding="utf-8"?>
<p188:cmLst xmlns:a="http://schemas.openxmlformats.org/drawingml/2006/main" xmlns:r="http://schemas.openxmlformats.org/officeDocument/2006/relationships" xmlns:p188="http://schemas.microsoft.com/office/powerpoint/2018/8/main">
  <p188:cm id="{81DC73F4-9DB5-4CA0-8726-EB01508CF60F}" authorId="{BA184084-67DE-CF7C-1C21-A39DFB0489C7}" created="2025-01-06T20:22:27.908">
    <pc:sldMkLst xmlns:pc="http://schemas.microsoft.com/office/powerpoint/2013/main/command">
      <pc:docMk/>
      <pc:sldMk cId="3360037843" sldId="2495"/>
    </pc:sldMkLst>
    <p188:txBody>
      <a:bodyPr/>
      <a:lstStyle/>
      <a:p>
        <a:r>
          <a:rPr lang="en-US"/>
          <a:t>I don't think this one is necessary either because we aren't "pitching" CSG or our TA here</a:t>
        </a:r>
      </a:p>
    </p188:txBody>
  </p188:cm>
</p188:cmLst>
</file>

<file path=ppt/comments/modernComment_9C0_757FD858.xml><?xml version="1.0" encoding="utf-8"?>
<p188:cmLst xmlns:a="http://schemas.openxmlformats.org/drawingml/2006/main" xmlns:r="http://schemas.openxmlformats.org/officeDocument/2006/relationships" xmlns:p188="http://schemas.microsoft.com/office/powerpoint/2018/8/main">
  <p188:cm id="{14B7750E-F922-481A-9F5F-42E0B9A16EB7}" authorId="{BA184084-67DE-CF7C-1C21-A39DFB0489C7}" created="2025-01-06T20:21:25.187">
    <pc:sldMkLst xmlns:pc="http://schemas.microsoft.com/office/powerpoint/2013/main/command">
      <pc:docMk/>
      <pc:sldMk cId="1971312728" sldId="2496"/>
    </pc:sldMkLst>
    <p188:txBody>
      <a:bodyPr/>
      <a:lstStyle/>
      <a:p>
        <a:r>
          <a:rPr lang="en-US"/>
          <a:t>I don't think this slide is necessary for this presentation. </a:t>
        </a:r>
      </a:p>
    </p188:txBody>
  </p188:cm>
</p188:cmLst>
</file>

<file path=ppt/diagrams/_rels/data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ata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03D418-2EAA-824A-A864-CF86AB88A449}" type="doc">
      <dgm:prSet loTypeId="urn:microsoft.com/office/officeart/2008/layout/RadialCluster" loCatId="" qsTypeId="urn:microsoft.com/office/officeart/2005/8/quickstyle/simple1" qsCatId="simple" csTypeId="urn:microsoft.com/office/officeart/2005/8/colors/accent1_2" csCatId="accent1" phldr="1"/>
      <dgm:spPr/>
      <dgm:t>
        <a:bodyPr/>
        <a:lstStyle/>
        <a:p>
          <a:endParaRPr lang="en-US"/>
        </a:p>
      </dgm:t>
    </dgm:pt>
    <dgm:pt modelId="{C7B79BC6-05E9-8145-9FE0-064CDC5C34BC}">
      <dgm:prSet phldrT="[Text]" custT="1"/>
      <dgm:spPr>
        <a:solidFill>
          <a:srgbClr val="377791"/>
        </a:solidFill>
      </dgm:spPr>
      <dgm:t>
        <a:bodyPr/>
        <a:lstStyle/>
        <a:p>
          <a:r>
            <a:rPr lang="en-US" sz="1800" b="1">
              <a:solidFill>
                <a:schemeClr val="bg1"/>
              </a:solidFill>
            </a:rPr>
            <a:t>CJ Coordinator</a:t>
          </a:r>
        </a:p>
      </dgm:t>
    </dgm:pt>
    <dgm:pt modelId="{1029237F-D5C3-E742-AECE-C9983AEDACF2}" type="parTrans" cxnId="{A0387FFE-2FA9-444D-BBD4-107C9D8FF21A}">
      <dgm:prSet/>
      <dgm:spPr/>
      <dgm:t>
        <a:bodyPr/>
        <a:lstStyle/>
        <a:p>
          <a:endParaRPr lang="en-US" sz="1600"/>
        </a:p>
      </dgm:t>
    </dgm:pt>
    <dgm:pt modelId="{722E602A-88BA-8B4A-AB20-E07AE6FE28B9}" type="sibTrans" cxnId="{A0387FFE-2FA9-444D-BBD4-107C9D8FF21A}">
      <dgm:prSet/>
      <dgm:spPr/>
      <dgm:t>
        <a:bodyPr/>
        <a:lstStyle/>
        <a:p>
          <a:endParaRPr lang="en-US" sz="1600"/>
        </a:p>
      </dgm:t>
    </dgm:pt>
    <dgm:pt modelId="{57E35E6B-B7AA-5B48-91E4-9D9A274BAD87}">
      <dgm:prSet phldrT="[Text]" custT="1"/>
      <dgm:spPr>
        <a:solidFill>
          <a:srgbClr val="377791">
            <a:alpha val="70000"/>
          </a:srgbClr>
        </a:solidFill>
      </dgm:spPr>
      <dgm:t>
        <a:bodyPr/>
        <a:lstStyle/>
        <a:p>
          <a:r>
            <a:rPr lang="en-US" sz="1800" b="0">
              <a:solidFill>
                <a:schemeClr val="bg1"/>
              </a:solidFill>
            </a:rPr>
            <a:t>Judge</a:t>
          </a:r>
          <a:endParaRPr lang="en-US" sz="1600" b="0">
            <a:solidFill>
              <a:schemeClr val="bg1"/>
            </a:solidFill>
          </a:endParaRPr>
        </a:p>
      </dgm:t>
    </dgm:pt>
    <dgm:pt modelId="{92E8CACA-6A2E-4244-965C-1CC2BE98E187}" type="parTrans" cxnId="{1B5DF6C5-7F69-4E43-9470-31E5472CF77C}">
      <dgm:prSet/>
      <dgm:spPr>
        <a:ln w="12700">
          <a:solidFill>
            <a:srgbClr val="377791"/>
          </a:solidFill>
        </a:ln>
      </dgm:spPr>
      <dgm:t>
        <a:bodyPr/>
        <a:lstStyle/>
        <a:p>
          <a:endParaRPr lang="en-US" sz="1600"/>
        </a:p>
      </dgm:t>
    </dgm:pt>
    <dgm:pt modelId="{FD0B5696-DAFD-6C42-B052-D89E14FACBA6}" type="sibTrans" cxnId="{1B5DF6C5-7F69-4E43-9470-31E5472CF77C}">
      <dgm:prSet/>
      <dgm:spPr/>
      <dgm:t>
        <a:bodyPr/>
        <a:lstStyle/>
        <a:p>
          <a:endParaRPr lang="en-US" sz="1600"/>
        </a:p>
      </dgm:t>
    </dgm:pt>
    <dgm:pt modelId="{484F6219-6743-BB44-A5B0-EE41E479A46A}">
      <dgm:prSet phldrT="[Text]" custT="1"/>
      <dgm:spPr>
        <a:solidFill>
          <a:srgbClr val="377791">
            <a:alpha val="70000"/>
          </a:srgbClr>
        </a:solidFill>
      </dgm:spPr>
      <dgm:t>
        <a:bodyPr/>
        <a:lstStyle/>
        <a:p>
          <a:r>
            <a:rPr lang="en-US" sz="1800" b="0">
              <a:solidFill>
                <a:schemeClr val="bg1"/>
              </a:solidFill>
            </a:rPr>
            <a:t>Sheriff/Jail Administrator</a:t>
          </a:r>
        </a:p>
      </dgm:t>
    </dgm:pt>
    <dgm:pt modelId="{A83F04F2-B235-0542-A866-2BBD33F32608}" type="parTrans" cxnId="{5F505383-7390-9546-BEC1-3B48CC5BB1FA}">
      <dgm:prSet/>
      <dgm:spPr>
        <a:ln>
          <a:solidFill>
            <a:srgbClr val="377791"/>
          </a:solidFill>
        </a:ln>
      </dgm:spPr>
      <dgm:t>
        <a:bodyPr/>
        <a:lstStyle/>
        <a:p>
          <a:endParaRPr lang="en-US" sz="1600"/>
        </a:p>
      </dgm:t>
    </dgm:pt>
    <dgm:pt modelId="{FCBFE9A6-23E8-664E-8F5A-F9F2D25C2F8E}" type="sibTrans" cxnId="{5F505383-7390-9546-BEC1-3B48CC5BB1FA}">
      <dgm:prSet/>
      <dgm:spPr/>
      <dgm:t>
        <a:bodyPr/>
        <a:lstStyle/>
        <a:p>
          <a:endParaRPr lang="en-US" sz="1600"/>
        </a:p>
      </dgm:t>
    </dgm:pt>
    <dgm:pt modelId="{D1DDE1FA-9779-E74D-BAE3-64D3727CA480}">
      <dgm:prSet phldrT="[Text]" custT="1"/>
      <dgm:spPr>
        <a:solidFill>
          <a:srgbClr val="377791">
            <a:alpha val="70000"/>
          </a:srgbClr>
        </a:solidFill>
      </dgm:spPr>
      <dgm:t>
        <a:bodyPr/>
        <a:lstStyle/>
        <a:p>
          <a:r>
            <a:rPr lang="en-US" sz="1800" b="0">
              <a:solidFill>
                <a:schemeClr val="bg1"/>
              </a:solidFill>
            </a:rPr>
            <a:t>Behavioral Health Director</a:t>
          </a:r>
        </a:p>
      </dgm:t>
    </dgm:pt>
    <dgm:pt modelId="{58B8400B-D2E4-9A47-985D-8BA7A242D473}" type="parTrans" cxnId="{7BC9475E-7228-214D-B83F-01835D7688C0}">
      <dgm:prSet/>
      <dgm:spPr>
        <a:ln>
          <a:solidFill>
            <a:srgbClr val="377791"/>
          </a:solidFill>
        </a:ln>
      </dgm:spPr>
      <dgm:t>
        <a:bodyPr/>
        <a:lstStyle/>
        <a:p>
          <a:endParaRPr lang="en-US" sz="1600"/>
        </a:p>
      </dgm:t>
    </dgm:pt>
    <dgm:pt modelId="{1483FEC3-6305-3341-9C17-18291EBD7616}" type="sibTrans" cxnId="{7BC9475E-7228-214D-B83F-01835D7688C0}">
      <dgm:prSet/>
      <dgm:spPr/>
      <dgm:t>
        <a:bodyPr/>
        <a:lstStyle/>
        <a:p>
          <a:endParaRPr lang="en-US" sz="1600"/>
        </a:p>
      </dgm:t>
    </dgm:pt>
    <dgm:pt modelId="{70440A76-8CD2-CF45-8673-090961CA6773}">
      <dgm:prSet phldrT="[Text]" custT="1"/>
      <dgm:spPr>
        <a:solidFill>
          <a:srgbClr val="377791">
            <a:alpha val="70000"/>
          </a:srgbClr>
        </a:solidFill>
      </dgm:spPr>
      <dgm:t>
        <a:bodyPr/>
        <a:lstStyle/>
        <a:p>
          <a:r>
            <a:rPr lang="en-US" sz="1800" b="0">
              <a:solidFill>
                <a:schemeClr val="bg1"/>
              </a:solidFill>
            </a:rPr>
            <a:t>District</a:t>
          </a:r>
          <a:r>
            <a:rPr lang="en-US" sz="1600" b="0">
              <a:solidFill>
                <a:schemeClr val="bg1"/>
              </a:solidFill>
            </a:rPr>
            <a:t> </a:t>
          </a:r>
          <a:r>
            <a:rPr lang="en-US" sz="1800" b="0">
              <a:solidFill>
                <a:schemeClr val="bg1"/>
              </a:solidFill>
            </a:rPr>
            <a:t>Attorney</a:t>
          </a:r>
          <a:endParaRPr lang="en-US" sz="1600" b="0">
            <a:solidFill>
              <a:schemeClr val="bg1"/>
            </a:solidFill>
          </a:endParaRPr>
        </a:p>
      </dgm:t>
    </dgm:pt>
    <dgm:pt modelId="{9E1939AB-1FC9-C042-A85C-BC3BC5026F6C}" type="parTrans" cxnId="{C033C5B5-635E-4D40-84C0-F890C355966B}">
      <dgm:prSet/>
      <dgm:spPr>
        <a:ln>
          <a:solidFill>
            <a:srgbClr val="377791"/>
          </a:solidFill>
        </a:ln>
      </dgm:spPr>
      <dgm:t>
        <a:bodyPr/>
        <a:lstStyle/>
        <a:p>
          <a:endParaRPr lang="en-US" sz="1600"/>
        </a:p>
      </dgm:t>
    </dgm:pt>
    <dgm:pt modelId="{10DACA56-8541-1646-AB37-5B1B89BB7CFF}" type="sibTrans" cxnId="{C033C5B5-635E-4D40-84C0-F890C355966B}">
      <dgm:prSet/>
      <dgm:spPr/>
      <dgm:t>
        <a:bodyPr/>
        <a:lstStyle/>
        <a:p>
          <a:endParaRPr lang="en-US" sz="1600"/>
        </a:p>
      </dgm:t>
    </dgm:pt>
    <dgm:pt modelId="{9313B5DA-D233-834B-9D51-53356FA5E12C}">
      <dgm:prSet phldrT="[Text]" custT="1"/>
      <dgm:spPr>
        <a:solidFill>
          <a:srgbClr val="377791">
            <a:alpha val="70000"/>
          </a:srgbClr>
        </a:solidFill>
      </dgm:spPr>
      <dgm:t>
        <a:bodyPr/>
        <a:lstStyle/>
        <a:p>
          <a:r>
            <a:rPr lang="en-US" sz="1800" b="0">
              <a:solidFill>
                <a:schemeClr val="bg1"/>
              </a:solidFill>
            </a:rPr>
            <a:t>Probation Chief</a:t>
          </a:r>
        </a:p>
      </dgm:t>
    </dgm:pt>
    <dgm:pt modelId="{43F35A2A-C70F-B545-8D46-DB8618531E20}" type="parTrans" cxnId="{4AFEB502-DC03-8847-97D5-A1A8C173AA8B}">
      <dgm:prSet/>
      <dgm:spPr>
        <a:ln>
          <a:solidFill>
            <a:srgbClr val="377791"/>
          </a:solidFill>
        </a:ln>
      </dgm:spPr>
      <dgm:t>
        <a:bodyPr/>
        <a:lstStyle/>
        <a:p>
          <a:endParaRPr lang="en-US" sz="1600"/>
        </a:p>
      </dgm:t>
    </dgm:pt>
    <dgm:pt modelId="{8CEBB4AB-F374-BB44-8C21-A9636D28B52D}" type="sibTrans" cxnId="{4AFEB502-DC03-8847-97D5-A1A8C173AA8B}">
      <dgm:prSet/>
      <dgm:spPr/>
      <dgm:t>
        <a:bodyPr/>
        <a:lstStyle/>
        <a:p>
          <a:endParaRPr lang="en-US" sz="1600"/>
        </a:p>
      </dgm:t>
    </dgm:pt>
    <dgm:pt modelId="{D7268EA1-3FBA-C340-B9C6-3103903DE2FE}">
      <dgm:prSet phldrT="[Text]" custT="1"/>
      <dgm:spPr>
        <a:solidFill>
          <a:schemeClr val="accent5">
            <a:lumMod val="60000"/>
            <a:lumOff val="40000"/>
          </a:schemeClr>
        </a:solidFill>
      </dgm:spPr>
      <dgm:t>
        <a:bodyPr/>
        <a:lstStyle/>
        <a:p>
          <a:endParaRPr lang="en-US"/>
        </a:p>
      </dgm:t>
    </dgm:pt>
    <dgm:pt modelId="{77F72662-C5B4-CE4D-A4D4-CD4257A08AE3}" type="parTrans" cxnId="{288E10BA-F471-4D47-A24C-9CFA7680B880}">
      <dgm:prSet/>
      <dgm:spPr/>
      <dgm:t>
        <a:bodyPr/>
        <a:lstStyle/>
        <a:p>
          <a:endParaRPr lang="en-US" sz="1600"/>
        </a:p>
      </dgm:t>
    </dgm:pt>
    <dgm:pt modelId="{D4A596C9-26E4-F84A-AE30-8AB772EC7138}" type="sibTrans" cxnId="{288E10BA-F471-4D47-A24C-9CFA7680B880}">
      <dgm:prSet/>
      <dgm:spPr/>
      <dgm:t>
        <a:bodyPr/>
        <a:lstStyle/>
        <a:p>
          <a:endParaRPr lang="en-US" sz="1600"/>
        </a:p>
      </dgm:t>
    </dgm:pt>
    <dgm:pt modelId="{FF2DC3D3-2683-E74D-94BA-00522687CDE6}">
      <dgm:prSet phldrT="[Text]" custT="1"/>
      <dgm:spPr>
        <a:solidFill>
          <a:srgbClr val="377791">
            <a:alpha val="70000"/>
          </a:srgbClr>
        </a:solidFill>
      </dgm:spPr>
      <dgm:t>
        <a:bodyPr/>
        <a:lstStyle/>
        <a:p>
          <a:r>
            <a:rPr lang="en-US" sz="1800" b="0">
              <a:solidFill>
                <a:schemeClr val="bg1"/>
              </a:solidFill>
            </a:rPr>
            <a:t>Community Stakeholders</a:t>
          </a:r>
        </a:p>
      </dgm:t>
    </dgm:pt>
    <dgm:pt modelId="{7A6FD954-4B0E-124D-BE95-DFACF67C0207}" type="parTrans" cxnId="{B5E0BCB7-1758-8040-8CFC-FB8F0285B50A}">
      <dgm:prSet/>
      <dgm:spPr>
        <a:ln>
          <a:solidFill>
            <a:srgbClr val="377791"/>
          </a:solidFill>
        </a:ln>
      </dgm:spPr>
      <dgm:t>
        <a:bodyPr/>
        <a:lstStyle/>
        <a:p>
          <a:endParaRPr lang="en-US" sz="1600"/>
        </a:p>
      </dgm:t>
    </dgm:pt>
    <dgm:pt modelId="{504DE6CD-232F-6D49-B3B6-609E4CBD9185}" type="sibTrans" cxnId="{B5E0BCB7-1758-8040-8CFC-FB8F0285B50A}">
      <dgm:prSet/>
      <dgm:spPr/>
      <dgm:t>
        <a:bodyPr/>
        <a:lstStyle/>
        <a:p>
          <a:endParaRPr lang="en-US" sz="1600"/>
        </a:p>
      </dgm:t>
    </dgm:pt>
    <dgm:pt modelId="{9B0D1C47-585F-424E-8A2F-840FA9F4DB76}">
      <dgm:prSet phldrT="[Text]" custT="1"/>
      <dgm:spPr>
        <a:solidFill>
          <a:srgbClr val="377791">
            <a:alpha val="70000"/>
          </a:srgbClr>
        </a:solidFill>
      </dgm:spPr>
      <dgm:t>
        <a:bodyPr/>
        <a:lstStyle/>
        <a:p>
          <a:r>
            <a:rPr lang="en-US" sz="1800" b="0">
              <a:solidFill>
                <a:schemeClr val="bg1"/>
              </a:solidFill>
            </a:rPr>
            <a:t>Peers</a:t>
          </a:r>
        </a:p>
      </dgm:t>
    </dgm:pt>
    <dgm:pt modelId="{F939556D-4C50-4CD4-9DEB-4E5371437C3B}" type="parTrans" cxnId="{EC4C3B6D-C028-4E71-8590-C85B3E45C1D4}">
      <dgm:prSet/>
      <dgm:spPr>
        <a:ln>
          <a:solidFill>
            <a:srgbClr val="377791"/>
          </a:solidFill>
        </a:ln>
      </dgm:spPr>
      <dgm:t>
        <a:bodyPr/>
        <a:lstStyle/>
        <a:p>
          <a:endParaRPr lang="en-US"/>
        </a:p>
      </dgm:t>
    </dgm:pt>
    <dgm:pt modelId="{E4F2A22E-872D-47C2-9340-0AEB14EB796D}" type="sibTrans" cxnId="{EC4C3B6D-C028-4E71-8590-C85B3E45C1D4}">
      <dgm:prSet/>
      <dgm:spPr/>
      <dgm:t>
        <a:bodyPr/>
        <a:lstStyle/>
        <a:p>
          <a:endParaRPr lang="en-US"/>
        </a:p>
      </dgm:t>
    </dgm:pt>
    <dgm:pt modelId="{5110DF5F-9E81-4A4C-9308-06E6042A4B80}">
      <dgm:prSet phldrT="[Text]" custT="1"/>
      <dgm:spPr>
        <a:solidFill>
          <a:srgbClr val="377791">
            <a:alpha val="70000"/>
          </a:srgbClr>
        </a:solidFill>
      </dgm:spPr>
      <dgm:t>
        <a:bodyPr/>
        <a:lstStyle/>
        <a:p>
          <a:endParaRPr lang="en-US" sz="1800" b="0">
            <a:solidFill>
              <a:schemeClr val="tx1"/>
            </a:solidFill>
          </a:endParaRPr>
        </a:p>
      </dgm:t>
    </dgm:pt>
    <dgm:pt modelId="{1CCEDEAB-A320-43A0-A1FD-871048D88249}" type="parTrans" cxnId="{7F290C61-8973-4A37-9E5A-A2184042CE8E}">
      <dgm:prSet/>
      <dgm:spPr/>
      <dgm:t>
        <a:bodyPr/>
        <a:lstStyle/>
        <a:p>
          <a:endParaRPr lang="en-US"/>
        </a:p>
      </dgm:t>
    </dgm:pt>
    <dgm:pt modelId="{84541F12-2DC7-4FE8-ABC1-5AEB2B422647}" type="sibTrans" cxnId="{7F290C61-8973-4A37-9E5A-A2184042CE8E}">
      <dgm:prSet/>
      <dgm:spPr/>
      <dgm:t>
        <a:bodyPr/>
        <a:lstStyle/>
        <a:p>
          <a:endParaRPr lang="en-US"/>
        </a:p>
      </dgm:t>
    </dgm:pt>
    <dgm:pt modelId="{BC97F283-7886-5347-BB9E-C83C33BDDA08}" type="pres">
      <dgm:prSet presAssocID="{B303D418-2EAA-824A-A864-CF86AB88A449}" presName="Name0" presStyleCnt="0">
        <dgm:presLayoutVars>
          <dgm:chMax val="1"/>
          <dgm:chPref val="1"/>
          <dgm:dir/>
          <dgm:animOne val="branch"/>
          <dgm:animLvl val="lvl"/>
        </dgm:presLayoutVars>
      </dgm:prSet>
      <dgm:spPr/>
    </dgm:pt>
    <dgm:pt modelId="{8DCB7FBC-C9F0-2A4A-BE52-481623876149}" type="pres">
      <dgm:prSet presAssocID="{C7B79BC6-05E9-8145-9FE0-064CDC5C34BC}" presName="singleCycle" presStyleCnt="0"/>
      <dgm:spPr/>
    </dgm:pt>
    <dgm:pt modelId="{B6B24715-0425-164E-8E57-6B9FF9270ED6}" type="pres">
      <dgm:prSet presAssocID="{C7B79BC6-05E9-8145-9FE0-064CDC5C34BC}" presName="singleCenter" presStyleLbl="node1" presStyleIdx="0" presStyleCnt="8" custScaleX="188068" custScaleY="115287">
        <dgm:presLayoutVars>
          <dgm:chMax val="7"/>
          <dgm:chPref val="7"/>
        </dgm:presLayoutVars>
      </dgm:prSet>
      <dgm:spPr/>
    </dgm:pt>
    <dgm:pt modelId="{EA12537B-F608-314D-BF21-567CFEC9A210}" type="pres">
      <dgm:prSet presAssocID="{92E8CACA-6A2E-4244-965C-1CC2BE98E187}" presName="Name56" presStyleLbl="parChTrans1D2" presStyleIdx="0" presStyleCnt="7"/>
      <dgm:spPr/>
    </dgm:pt>
    <dgm:pt modelId="{BCF2074D-7F99-FB43-B568-127371E539DD}" type="pres">
      <dgm:prSet presAssocID="{57E35E6B-B7AA-5B48-91E4-9D9A274BAD87}" presName="text0" presStyleLbl="node1" presStyleIdx="1" presStyleCnt="8" custScaleX="179768">
        <dgm:presLayoutVars>
          <dgm:bulletEnabled val="1"/>
        </dgm:presLayoutVars>
      </dgm:prSet>
      <dgm:spPr/>
    </dgm:pt>
    <dgm:pt modelId="{8DBD0319-25D3-B34A-9A9F-0EB7A3ACE870}" type="pres">
      <dgm:prSet presAssocID="{A83F04F2-B235-0542-A866-2BBD33F32608}" presName="Name56" presStyleLbl="parChTrans1D2" presStyleIdx="1" presStyleCnt="7"/>
      <dgm:spPr/>
    </dgm:pt>
    <dgm:pt modelId="{62DAF33C-DBF9-D84F-BC6E-4ED83E230295}" type="pres">
      <dgm:prSet presAssocID="{484F6219-6743-BB44-A5B0-EE41E479A46A}" presName="text0" presStyleLbl="node1" presStyleIdx="2" presStyleCnt="8" custScaleX="307105" custScaleY="124479" custRadScaleRad="149269" custRadScaleInc="26189">
        <dgm:presLayoutVars>
          <dgm:bulletEnabled val="1"/>
        </dgm:presLayoutVars>
      </dgm:prSet>
      <dgm:spPr/>
    </dgm:pt>
    <dgm:pt modelId="{F69650CE-0AA0-9F4C-AF05-884C83A52C4D}" type="pres">
      <dgm:prSet presAssocID="{7A6FD954-4B0E-124D-BE95-DFACF67C0207}" presName="Name56" presStyleLbl="parChTrans1D2" presStyleIdx="2" presStyleCnt="7"/>
      <dgm:spPr/>
    </dgm:pt>
    <dgm:pt modelId="{DA4CB2F9-8CB6-4F45-BE6B-2D636AC053FA}" type="pres">
      <dgm:prSet presAssocID="{FF2DC3D3-2683-E74D-94BA-00522687CDE6}" presName="text0" presStyleLbl="node1" presStyleIdx="3" presStyleCnt="8" custScaleX="330767" custRadScaleRad="163557" custRadScaleInc="-49569">
        <dgm:presLayoutVars>
          <dgm:bulletEnabled val="1"/>
        </dgm:presLayoutVars>
      </dgm:prSet>
      <dgm:spPr/>
    </dgm:pt>
    <dgm:pt modelId="{082C5463-B855-1A4E-8460-6BAC3E972CC6}" type="pres">
      <dgm:prSet presAssocID="{9E1939AB-1FC9-C042-A85C-BC3BC5026F6C}" presName="Name56" presStyleLbl="parChTrans1D2" presStyleIdx="3" presStyleCnt="7"/>
      <dgm:spPr/>
    </dgm:pt>
    <dgm:pt modelId="{5BC905F0-5E68-2C4F-8FFA-5F305E203521}" type="pres">
      <dgm:prSet presAssocID="{70440A76-8CD2-CF45-8673-090961CA6773}" presName="text0" presStyleLbl="node1" presStyleIdx="4" presStyleCnt="8" custScaleX="309666" custRadScaleRad="149609" custRadScaleInc="-116186">
        <dgm:presLayoutVars>
          <dgm:bulletEnabled val="1"/>
        </dgm:presLayoutVars>
      </dgm:prSet>
      <dgm:spPr/>
    </dgm:pt>
    <dgm:pt modelId="{0C0E5F7A-140A-0043-9C64-934E43490AC5}" type="pres">
      <dgm:prSet presAssocID="{58B8400B-D2E4-9A47-985D-8BA7A242D473}" presName="Name56" presStyleLbl="parChTrans1D2" presStyleIdx="4" presStyleCnt="7"/>
      <dgm:spPr/>
    </dgm:pt>
    <dgm:pt modelId="{2200FC6B-7E00-2645-86D3-74A46074C973}" type="pres">
      <dgm:prSet presAssocID="{D1DDE1FA-9779-E74D-BAE3-64D3727CA480}" presName="text0" presStyleLbl="node1" presStyleIdx="5" presStyleCnt="8" custScaleX="359721" custRadScaleRad="119274" custRadScaleInc="70656">
        <dgm:presLayoutVars>
          <dgm:bulletEnabled val="1"/>
        </dgm:presLayoutVars>
      </dgm:prSet>
      <dgm:spPr/>
    </dgm:pt>
    <dgm:pt modelId="{90E5EF0A-05DB-43E0-A330-9346C99E083C}" type="pres">
      <dgm:prSet presAssocID="{F939556D-4C50-4CD4-9DEB-4E5371437C3B}" presName="Name56" presStyleLbl="parChTrans1D2" presStyleIdx="5" presStyleCnt="7"/>
      <dgm:spPr/>
    </dgm:pt>
    <dgm:pt modelId="{8260D6BE-B0B0-45A4-B023-4EC0EF066169}" type="pres">
      <dgm:prSet presAssocID="{9B0D1C47-585F-424E-8A2F-840FA9F4DB76}" presName="text0" presStyleLbl="node1" presStyleIdx="6" presStyleCnt="8" custScaleX="259563" custRadScaleRad="147123" custRadScaleInc="46374">
        <dgm:presLayoutVars>
          <dgm:bulletEnabled val="1"/>
        </dgm:presLayoutVars>
      </dgm:prSet>
      <dgm:spPr/>
    </dgm:pt>
    <dgm:pt modelId="{7B039A54-444E-AD45-9D92-B497463E2CA1}" type="pres">
      <dgm:prSet presAssocID="{43F35A2A-C70F-B545-8D46-DB8618531E20}" presName="Name56" presStyleLbl="parChTrans1D2" presStyleIdx="6" presStyleCnt="7"/>
      <dgm:spPr/>
    </dgm:pt>
    <dgm:pt modelId="{FD273F39-CDAC-844C-B03E-7564A90B6F07}" type="pres">
      <dgm:prSet presAssocID="{9313B5DA-D233-834B-9D51-53356FA5E12C}" presName="text0" presStyleLbl="node1" presStyleIdx="7" presStyleCnt="8" custScaleX="296477" custRadScaleRad="148090" custRadScaleInc="-35603">
        <dgm:presLayoutVars>
          <dgm:bulletEnabled val="1"/>
        </dgm:presLayoutVars>
      </dgm:prSet>
      <dgm:spPr/>
    </dgm:pt>
  </dgm:ptLst>
  <dgm:cxnLst>
    <dgm:cxn modelId="{4AFEB502-DC03-8847-97D5-A1A8C173AA8B}" srcId="{C7B79BC6-05E9-8145-9FE0-064CDC5C34BC}" destId="{9313B5DA-D233-834B-9D51-53356FA5E12C}" srcOrd="6" destOrd="0" parTransId="{43F35A2A-C70F-B545-8D46-DB8618531E20}" sibTransId="{8CEBB4AB-F374-BB44-8C21-A9636D28B52D}"/>
    <dgm:cxn modelId="{AEF6F015-8675-9D47-967A-C27AE95E0637}" type="presOf" srcId="{D1DDE1FA-9779-E74D-BAE3-64D3727CA480}" destId="{2200FC6B-7E00-2645-86D3-74A46074C973}" srcOrd="0" destOrd="0" presId="urn:microsoft.com/office/officeart/2008/layout/RadialCluster"/>
    <dgm:cxn modelId="{20885A1C-5B22-2F4D-A193-B12A77204E01}" type="presOf" srcId="{9E1939AB-1FC9-C042-A85C-BC3BC5026F6C}" destId="{082C5463-B855-1A4E-8460-6BAC3E972CC6}" srcOrd="0" destOrd="0" presId="urn:microsoft.com/office/officeart/2008/layout/RadialCluster"/>
    <dgm:cxn modelId="{8ACA562A-DD83-834B-B5C2-A587FCA7BD4D}" type="presOf" srcId="{57E35E6B-B7AA-5B48-91E4-9D9A274BAD87}" destId="{BCF2074D-7F99-FB43-B568-127371E539DD}" srcOrd="0" destOrd="0" presId="urn:microsoft.com/office/officeart/2008/layout/RadialCluster"/>
    <dgm:cxn modelId="{FAC42E35-9C37-B44D-BA69-153A24DC6D01}" type="presOf" srcId="{C7B79BC6-05E9-8145-9FE0-064CDC5C34BC}" destId="{B6B24715-0425-164E-8E57-6B9FF9270ED6}" srcOrd="0" destOrd="0" presId="urn:microsoft.com/office/officeart/2008/layout/RadialCluster"/>
    <dgm:cxn modelId="{81C92D3C-F337-499F-9468-98FCA19B9F05}" type="presOf" srcId="{F939556D-4C50-4CD4-9DEB-4E5371437C3B}" destId="{90E5EF0A-05DB-43E0-A330-9346C99E083C}" srcOrd="0" destOrd="0" presId="urn:microsoft.com/office/officeart/2008/layout/RadialCluster"/>
    <dgm:cxn modelId="{7BC9475E-7228-214D-B83F-01835D7688C0}" srcId="{C7B79BC6-05E9-8145-9FE0-064CDC5C34BC}" destId="{D1DDE1FA-9779-E74D-BAE3-64D3727CA480}" srcOrd="4" destOrd="0" parTransId="{58B8400B-D2E4-9A47-985D-8BA7A242D473}" sibTransId="{1483FEC3-6305-3341-9C17-18291EBD7616}"/>
    <dgm:cxn modelId="{7F290C61-8973-4A37-9E5A-A2184042CE8E}" srcId="{C7B79BC6-05E9-8145-9FE0-064CDC5C34BC}" destId="{5110DF5F-9E81-4A4C-9308-06E6042A4B80}" srcOrd="7" destOrd="0" parTransId="{1CCEDEAB-A320-43A0-A1FD-871048D88249}" sibTransId="{84541F12-2DC7-4FE8-ABC1-5AEB2B422647}"/>
    <dgm:cxn modelId="{049B2669-A786-024A-907B-2FED3A7F7B2A}" type="presOf" srcId="{92E8CACA-6A2E-4244-965C-1CC2BE98E187}" destId="{EA12537B-F608-314D-BF21-567CFEC9A210}" srcOrd="0" destOrd="0" presId="urn:microsoft.com/office/officeart/2008/layout/RadialCluster"/>
    <dgm:cxn modelId="{1090C74B-2618-453B-A757-EFB249C7DDF9}" type="presOf" srcId="{9B0D1C47-585F-424E-8A2F-840FA9F4DB76}" destId="{8260D6BE-B0B0-45A4-B023-4EC0EF066169}" srcOrd="0" destOrd="0" presId="urn:microsoft.com/office/officeart/2008/layout/RadialCluster"/>
    <dgm:cxn modelId="{EC4C3B6D-C028-4E71-8590-C85B3E45C1D4}" srcId="{C7B79BC6-05E9-8145-9FE0-064CDC5C34BC}" destId="{9B0D1C47-585F-424E-8A2F-840FA9F4DB76}" srcOrd="5" destOrd="0" parTransId="{F939556D-4C50-4CD4-9DEB-4E5371437C3B}" sibTransId="{E4F2A22E-872D-47C2-9340-0AEB14EB796D}"/>
    <dgm:cxn modelId="{5F505383-7390-9546-BEC1-3B48CC5BB1FA}" srcId="{C7B79BC6-05E9-8145-9FE0-064CDC5C34BC}" destId="{484F6219-6743-BB44-A5B0-EE41E479A46A}" srcOrd="1" destOrd="0" parTransId="{A83F04F2-B235-0542-A866-2BBD33F32608}" sibTransId="{FCBFE9A6-23E8-664E-8F5A-F9F2D25C2F8E}"/>
    <dgm:cxn modelId="{04D8BA83-CBF6-CC42-9AB0-40874BDF118D}" type="presOf" srcId="{9313B5DA-D233-834B-9D51-53356FA5E12C}" destId="{FD273F39-CDAC-844C-B03E-7564A90B6F07}" srcOrd="0" destOrd="0" presId="urn:microsoft.com/office/officeart/2008/layout/RadialCluster"/>
    <dgm:cxn modelId="{D1A93487-9EF7-024E-B8E3-04DD1F112DD0}" type="presOf" srcId="{7A6FD954-4B0E-124D-BE95-DFACF67C0207}" destId="{F69650CE-0AA0-9F4C-AF05-884C83A52C4D}" srcOrd="0" destOrd="0" presId="urn:microsoft.com/office/officeart/2008/layout/RadialCluster"/>
    <dgm:cxn modelId="{59DD1F8F-F297-A843-A2DE-7DBC7B5515A3}" type="presOf" srcId="{FF2DC3D3-2683-E74D-94BA-00522687CDE6}" destId="{DA4CB2F9-8CB6-4F45-BE6B-2D636AC053FA}" srcOrd="0" destOrd="0" presId="urn:microsoft.com/office/officeart/2008/layout/RadialCluster"/>
    <dgm:cxn modelId="{799921A2-6BDF-9845-BCF9-F11996657F1A}" type="presOf" srcId="{70440A76-8CD2-CF45-8673-090961CA6773}" destId="{5BC905F0-5E68-2C4F-8FFA-5F305E203521}" srcOrd="0" destOrd="0" presId="urn:microsoft.com/office/officeart/2008/layout/RadialCluster"/>
    <dgm:cxn modelId="{C033C5B5-635E-4D40-84C0-F890C355966B}" srcId="{C7B79BC6-05E9-8145-9FE0-064CDC5C34BC}" destId="{70440A76-8CD2-CF45-8673-090961CA6773}" srcOrd="3" destOrd="0" parTransId="{9E1939AB-1FC9-C042-A85C-BC3BC5026F6C}" sibTransId="{10DACA56-8541-1646-AB37-5B1B89BB7CFF}"/>
    <dgm:cxn modelId="{B5E0BCB7-1758-8040-8CFC-FB8F0285B50A}" srcId="{C7B79BC6-05E9-8145-9FE0-064CDC5C34BC}" destId="{FF2DC3D3-2683-E74D-94BA-00522687CDE6}" srcOrd="2" destOrd="0" parTransId="{7A6FD954-4B0E-124D-BE95-DFACF67C0207}" sibTransId="{504DE6CD-232F-6D49-B3B6-609E4CBD9185}"/>
    <dgm:cxn modelId="{288E10BA-F471-4D47-A24C-9CFA7680B880}" srcId="{C7B79BC6-05E9-8145-9FE0-064CDC5C34BC}" destId="{D7268EA1-3FBA-C340-B9C6-3103903DE2FE}" srcOrd="8" destOrd="0" parTransId="{77F72662-C5B4-CE4D-A4D4-CD4257A08AE3}" sibTransId="{D4A596C9-26E4-F84A-AE30-8AB772EC7138}"/>
    <dgm:cxn modelId="{E5B342BD-7AAF-F149-84D2-D5F2B350C9CD}" type="presOf" srcId="{A83F04F2-B235-0542-A866-2BBD33F32608}" destId="{8DBD0319-25D3-B34A-9A9F-0EB7A3ACE870}" srcOrd="0" destOrd="0" presId="urn:microsoft.com/office/officeart/2008/layout/RadialCluster"/>
    <dgm:cxn modelId="{1B5DF6C5-7F69-4E43-9470-31E5472CF77C}" srcId="{C7B79BC6-05E9-8145-9FE0-064CDC5C34BC}" destId="{57E35E6B-B7AA-5B48-91E4-9D9A274BAD87}" srcOrd="0" destOrd="0" parTransId="{92E8CACA-6A2E-4244-965C-1CC2BE98E187}" sibTransId="{FD0B5696-DAFD-6C42-B052-D89E14FACBA6}"/>
    <dgm:cxn modelId="{F6F881D2-7E21-334A-824D-E27D4443491F}" type="presOf" srcId="{58B8400B-D2E4-9A47-985D-8BA7A242D473}" destId="{0C0E5F7A-140A-0043-9C64-934E43490AC5}" srcOrd="0" destOrd="0" presId="urn:microsoft.com/office/officeart/2008/layout/RadialCluster"/>
    <dgm:cxn modelId="{D47964EA-73CC-B745-92B2-2774C3CD36E8}" type="presOf" srcId="{43F35A2A-C70F-B545-8D46-DB8618531E20}" destId="{7B039A54-444E-AD45-9D92-B497463E2CA1}" srcOrd="0" destOrd="0" presId="urn:microsoft.com/office/officeart/2008/layout/RadialCluster"/>
    <dgm:cxn modelId="{0A0FD0F0-37A7-084B-8DDB-43BE1EA0B954}" type="presOf" srcId="{B303D418-2EAA-824A-A864-CF86AB88A449}" destId="{BC97F283-7886-5347-BB9E-C83C33BDDA08}" srcOrd="0" destOrd="0" presId="urn:microsoft.com/office/officeart/2008/layout/RadialCluster"/>
    <dgm:cxn modelId="{88E4D6F4-ECFD-8645-B167-E7E954F4F872}" type="presOf" srcId="{484F6219-6743-BB44-A5B0-EE41E479A46A}" destId="{62DAF33C-DBF9-D84F-BC6E-4ED83E230295}" srcOrd="0" destOrd="0" presId="urn:microsoft.com/office/officeart/2008/layout/RadialCluster"/>
    <dgm:cxn modelId="{A0387FFE-2FA9-444D-BBD4-107C9D8FF21A}" srcId="{B303D418-2EAA-824A-A864-CF86AB88A449}" destId="{C7B79BC6-05E9-8145-9FE0-064CDC5C34BC}" srcOrd="0" destOrd="0" parTransId="{1029237F-D5C3-E742-AECE-C9983AEDACF2}" sibTransId="{722E602A-88BA-8B4A-AB20-E07AE6FE28B9}"/>
    <dgm:cxn modelId="{A2C5F556-6E48-BF49-90D2-733A9B048D5F}" type="presParOf" srcId="{BC97F283-7886-5347-BB9E-C83C33BDDA08}" destId="{8DCB7FBC-C9F0-2A4A-BE52-481623876149}" srcOrd="0" destOrd="0" presId="urn:microsoft.com/office/officeart/2008/layout/RadialCluster"/>
    <dgm:cxn modelId="{F78AAA4D-6E30-E242-81BC-5F8025977AAB}" type="presParOf" srcId="{8DCB7FBC-C9F0-2A4A-BE52-481623876149}" destId="{B6B24715-0425-164E-8E57-6B9FF9270ED6}" srcOrd="0" destOrd="0" presId="urn:microsoft.com/office/officeart/2008/layout/RadialCluster"/>
    <dgm:cxn modelId="{78D4AA95-33E2-9D47-96B9-F55264E028EE}" type="presParOf" srcId="{8DCB7FBC-C9F0-2A4A-BE52-481623876149}" destId="{EA12537B-F608-314D-BF21-567CFEC9A210}" srcOrd="1" destOrd="0" presId="urn:microsoft.com/office/officeart/2008/layout/RadialCluster"/>
    <dgm:cxn modelId="{B036EFBD-B33C-C845-9E12-D0010AAAF877}" type="presParOf" srcId="{8DCB7FBC-C9F0-2A4A-BE52-481623876149}" destId="{BCF2074D-7F99-FB43-B568-127371E539DD}" srcOrd="2" destOrd="0" presId="urn:microsoft.com/office/officeart/2008/layout/RadialCluster"/>
    <dgm:cxn modelId="{5C04E103-5D47-7C43-9C55-749431B4974E}" type="presParOf" srcId="{8DCB7FBC-C9F0-2A4A-BE52-481623876149}" destId="{8DBD0319-25D3-B34A-9A9F-0EB7A3ACE870}" srcOrd="3" destOrd="0" presId="urn:microsoft.com/office/officeart/2008/layout/RadialCluster"/>
    <dgm:cxn modelId="{558B64E3-1649-4444-ADF5-488564E1A16C}" type="presParOf" srcId="{8DCB7FBC-C9F0-2A4A-BE52-481623876149}" destId="{62DAF33C-DBF9-D84F-BC6E-4ED83E230295}" srcOrd="4" destOrd="0" presId="urn:microsoft.com/office/officeart/2008/layout/RadialCluster"/>
    <dgm:cxn modelId="{F845106B-FAED-F24B-B72F-8BD959858E36}" type="presParOf" srcId="{8DCB7FBC-C9F0-2A4A-BE52-481623876149}" destId="{F69650CE-0AA0-9F4C-AF05-884C83A52C4D}" srcOrd="5" destOrd="0" presId="urn:microsoft.com/office/officeart/2008/layout/RadialCluster"/>
    <dgm:cxn modelId="{55CEEF63-95E8-D241-BA17-8F6D966B631C}" type="presParOf" srcId="{8DCB7FBC-C9F0-2A4A-BE52-481623876149}" destId="{DA4CB2F9-8CB6-4F45-BE6B-2D636AC053FA}" srcOrd="6" destOrd="0" presId="urn:microsoft.com/office/officeart/2008/layout/RadialCluster"/>
    <dgm:cxn modelId="{25D05D2D-5BB8-3C45-809E-E5BE1356AC71}" type="presParOf" srcId="{8DCB7FBC-C9F0-2A4A-BE52-481623876149}" destId="{082C5463-B855-1A4E-8460-6BAC3E972CC6}" srcOrd="7" destOrd="0" presId="urn:microsoft.com/office/officeart/2008/layout/RadialCluster"/>
    <dgm:cxn modelId="{02D0074D-9FB7-4040-BAAA-AB7FDEF3B66B}" type="presParOf" srcId="{8DCB7FBC-C9F0-2A4A-BE52-481623876149}" destId="{5BC905F0-5E68-2C4F-8FFA-5F305E203521}" srcOrd="8" destOrd="0" presId="urn:microsoft.com/office/officeart/2008/layout/RadialCluster"/>
    <dgm:cxn modelId="{1A10BBA2-1B74-B944-9532-E11D67C312EE}" type="presParOf" srcId="{8DCB7FBC-C9F0-2A4A-BE52-481623876149}" destId="{0C0E5F7A-140A-0043-9C64-934E43490AC5}" srcOrd="9" destOrd="0" presId="urn:microsoft.com/office/officeart/2008/layout/RadialCluster"/>
    <dgm:cxn modelId="{0AFEAB36-5D57-984E-AF42-A60704FB66AF}" type="presParOf" srcId="{8DCB7FBC-C9F0-2A4A-BE52-481623876149}" destId="{2200FC6B-7E00-2645-86D3-74A46074C973}" srcOrd="10" destOrd="0" presId="urn:microsoft.com/office/officeart/2008/layout/RadialCluster"/>
    <dgm:cxn modelId="{54C4E627-D8F4-400D-B0D3-57AAD3BA2018}" type="presParOf" srcId="{8DCB7FBC-C9F0-2A4A-BE52-481623876149}" destId="{90E5EF0A-05DB-43E0-A330-9346C99E083C}" srcOrd="11" destOrd="0" presId="urn:microsoft.com/office/officeart/2008/layout/RadialCluster"/>
    <dgm:cxn modelId="{A56DAA97-F97B-48B6-809C-43D337768414}" type="presParOf" srcId="{8DCB7FBC-C9F0-2A4A-BE52-481623876149}" destId="{8260D6BE-B0B0-45A4-B023-4EC0EF066169}" srcOrd="12" destOrd="0" presId="urn:microsoft.com/office/officeart/2008/layout/RadialCluster"/>
    <dgm:cxn modelId="{FB0D5ACD-4940-4646-B457-6A487E864567}" type="presParOf" srcId="{8DCB7FBC-C9F0-2A4A-BE52-481623876149}" destId="{7B039A54-444E-AD45-9D92-B497463E2CA1}" srcOrd="13" destOrd="0" presId="urn:microsoft.com/office/officeart/2008/layout/RadialCluster"/>
    <dgm:cxn modelId="{1949B1A4-C8C0-3944-A319-D8DE62D792F3}" type="presParOf" srcId="{8DCB7FBC-C9F0-2A4A-BE52-481623876149}" destId="{FD273F39-CDAC-844C-B03E-7564A90B6F07}" srcOrd="14"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7D09C-3B6D-4075-9303-BFEF6D2F8E88}" type="doc">
      <dgm:prSet loTypeId="urn:microsoft.com/office/officeart/2005/8/layout/hList6" loCatId="list" qsTypeId="urn:microsoft.com/office/officeart/2005/8/quickstyle/simple1" qsCatId="simple" csTypeId="urn:microsoft.com/office/officeart/2005/8/colors/accent0_3" csCatId="mainScheme" phldr="1"/>
      <dgm:spPr/>
      <dgm:t>
        <a:bodyPr/>
        <a:lstStyle/>
        <a:p>
          <a:endParaRPr lang="en-US"/>
        </a:p>
      </dgm:t>
    </dgm:pt>
    <dgm:pt modelId="{F1238A32-6F40-450D-8C2D-CD2895AB7E66}">
      <dgm:prSet phldrT="[Text]"/>
      <dgm:spPr/>
      <dgm:t>
        <a:bodyPr/>
        <a:lstStyle/>
        <a:p>
          <a:pPr algn="l"/>
          <a:r>
            <a:rPr lang="en-US"/>
            <a:t>Ensure dollars are being put to good use</a:t>
          </a:r>
        </a:p>
      </dgm:t>
    </dgm:pt>
    <dgm:pt modelId="{5DB758A8-27B7-48A1-A5E6-7314C0D87468}" type="parTrans" cxnId="{5C3100CC-B789-4CE8-A1FA-4255EFBA9A07}">
      <dgm:prSet/>
      <dgm:spPr/>
      <dgm:t>
        <a:bodyPr/>
        <a:lstStyle/>
        <a:p>
          <a:endParaRPr lang="en-US"/>
        </a:p>
      </dgm:t>
    </dgm:pt>
    <dgm:pt modelId="{280AFCE2-47B6-4206-AE8D-83728ED48E5F}" type="sibTrans" cxnId="{5C3100CC-B789-4CE8-A1FA-4255EFBA9A07}">
      <dgm:prSet/>
      <dgm:spPr/>
      <dgm:t>
        <a:bodyPr/>
        <a:lstStyle/>
        <a:p>
          <a:endParaRPr lang="en-US"/>
        </a:p>
      </dgm:t>
    </dgm:pt>
    <dgm:pt modelId="{42E5FCAA-05EB-420C-A9C1-875751B6BDC6}">
      <dgm:prSet phldrT="[Text]"/>
      <dgm:spPr/>
      <dgm:t>
        <a:bodyPr/>
        <a:lstStyle/>
        <a:p>
          <a:pPr algn="l"/>
          <a:r>
            <a:rPr lang="en-US"/>
            <a:t>Provide input and direction to county decision-makers</a:t>
          </a:r>
        </a:p>
      </dgm:t>
    </dgm:pt>
    <dgm:pt modelId="{4C2B8F48-7626-4401-9DB5-C79C52328165}" type="parTrans" cxnId="{8A4EAA1A-B6AD-481D-AA30-60E97DACC443}">
      <dgm:prSet/>
      <dgm:spPr/>
      <dgm:t>
        <a:bodyPr/>
        <a:lstStyle/>
        <a:p>
          <a:endParaRPr lang="en-US"/>
        </a:p>
      </dgm:t>
    </dgm:pt>
    <dgm:pt modelId="{777B8802-CE50-4CE6-A2A9-774FC1C79B91}" type="sibTrans" cxnId="{8A4EAA1A-B6AD-481D-AA30-60E97DACC443}">
      <dgm:prSet/>
      <dgm:spPr/>
      <dgm:t>
        <a:bodyPr/>
        <a:lstStyle/>
        <a:p>
          <a:endParaRPr lang="en-US"/>
        </a:p>
      </dgm:t>
    </dgm:pt>
    <dgm:pt modelId="{8935D0F8-8549-49E1-B0C5-4EC4E7E5B7A3}">
      <dgm:prSet phldrT="[Text]"/>
      <dgm:spPr/>
      <dgm:t>
        <a:bodyPr/>
        <a:lstStyle/>
        <a:p>
          <a:pPr algn="l"/>
          <a:r>
            <a:rPr lang="en-US"/>
            <a:t>Effective means for improving public safety, reducing duplicative services</a:t>
          </a:r>
        </a:p>
      </dgm:t>
    </dgm:pt>
    <dgm:pt modelId="{20A4D491-3F99-436B-BD01-F4F6769B0F7F}" type="parTrans" cxnId="{880F11EC-54A0-4938-AED8-B8D6DF9097D7}">
      <dgm:prSet/>
      <dgm:spPr/>
      <dgm:t>
        <a:bodyPr/>
        <a:lstStyle/>
        <a:p>
          <a:endParaRPr lang="en-US"/>
        </a:p>
      </dgm:t>
    </dgm:pt>
    <dgm:pt modelId="{370D240B-5A6B-43F2-85DC-81A008C7C255}" type="sibTrans" cxnId="{880F11EC-54A0-4938-AED8-B8D6DF9097D7}">
      <dgm:prSet/>
      <dgm:spPr/>
      <dgm:t>
        <a:bodyPr/>
        <a:lstStyle/>
        <a:p>
          <a:endParaRPr lang="en-US"/>
        </a:p>
      </dgm:t>
    </dgm:pt>
    <dgm:pt modelId="{579D1F84-F2B2-4D45-89CE-2B4C04C6C288}">
      <dgm:prSet phldrT="[Text]"/>
      <dgm:spPr/>
      <dgm:t>
        <a:bodyPr/>
        <a:lstStyle/>
        <a:p>
          <a:pPr algn="l"/>
          <a:r>
            <a:rPr lang="en-US"/>
            <a:t>Create system-based approaches to community issues</a:t>
          </a:r>
        </a:p>
      </dgm:t>
    </dgm:pt>
    <dgm:pt modelId="{318A650A-9578-4448-A3FD-8CB7F3EC712D}" type="parTrans" cxnId="{059A69F1-D7C2-48D7-92AA-8F3F8741A497}">
      <dgm:prSet/>
      <dgm:spPr/>
      <dgm:t>
        <a:bodyPr/>
        <a:lstStyle/>
        <a:p>
          <a:endParaRPr lang="en-US"/>
        </a:p>
      </dgm:t>
    </dgm:pt>
    <dgm:pt modelId="{AD0047A8-E25F-4673-9D3C-4549450517AB}" type="sibTrans" cxnId="{059A69F1-D7C2-48D7-92AA-8F3F8741A497}">
      <dgm:prSet/>
      <dgm:spPr/>
      <dgm:t>
        <a:bodyPr/>
        <a:lstStyle/>
        <a:p>
          <a:endParaRPr lang="en-US"/>
        </a:p>
      </dgm:t>
    </dgm:pt>
    <dgm:pt modelId="{47B6E3DC-16EC-4E86-BE89-F4ACAB4748D7}" type="pres">
      <dgm:prSet presAssocID="{6507D09C-3B6D-4075-9303-BFEF6D2F8E88}" presName="Name0" presStyleCnt="0">
        <dgm:presLayoutVars>
          <dgm:dir val="rev"/>
          <dgm:resizeHandles val="exact"/>
        </dgm:presLayoutVars>
      </dgm:prSet>
      <dgm:spPr/>
    </dgm:pt>
    <dgm:pt modelId="{FBAB300D-974D-417D-A29D-167B5342B30F}" type="pres">
      <dgm:prSet presAssocID="{F1238A32-6F40-450D-8C2D-CD2895AB7E66}" presName="node" presStyleLbl="node1" presStyleIdx="0" presStyleCnt="4">
        <dgm:presLayoutVars>
          <dgm:bulletEnabled val="1"/>
        </dgm:presLayoutVars>
      </dgm:prSet>
      <dgm:spPr/>
    </dgm:pt>
    <dgm:pt modelId="{7DBAEA82-A058-44F1-A56A-8BAB000B43FF}" type="pres">
      <dgm:prSet presAssocID="{280AFCE2-47B6-4206-AE8D-83728ED48E5F}" presName="sibTrans" presStyleCnt="0"/>
      <dgm:spPr/>
    </dgm:pt>
    <dgm:pt modelId="{23E4AB01-9A5F-44E3-9692-C7727539F284}" type="pres">
      <dgm:prSet presAssocID="{42E5FCAA-05EB-420C-A9C1-875751B6BDC6}" presName="node" presStyleLbl="node1" presStyleIdx="1" presStyleCnt="4">
        <dgm:presLayoutVars>
          <dgm:bulletEnabled val="1"/>
        </dgm:presLayoutVars>
      </dgm:prSet>
      <dgm:spPr/>
    </dgm:pt>
    <dgm:pt modelId="{AD4AF73B-53D5-4B7A-87D4-5BCD37E0D1A0}" type="pres">
      <dgm:prSet presAssocID="{777B8802-CE50-4CE6-A2A9-774FC1C79B91}" presName="sibTrans" presStyleCnt="0"/>
      <dgm:spPr/>
    </dgm:pt>
    <dgm:pt modelId="{AF259B04-F470-4FBB-88C4-E4DE1E0AC9EF}" type="pres">
      <dgm:prSet presAssocID="{8935D0F8-8549-49E1-B0C5-4EC4E7E5B7A3}" presName="node" presStyleLbl="node1" presStyleIdx="2" presStyleCnt="4" custScaleX="100231" custScaleY="95724">
        <dgm:presLayoutVars>
          <dgm:bulletEnabled val="1"/>
        </dgm:presLayoutVars>
      </dgm:prSet>
      <dgm:spPr/>
    </dgm:pt>
    <dgm:pt modelId="{80A49258-99E0-48CF-AAFD-6513034EC2AC}" type="pres">
      <dgm:prSet presAssocID="{370D240B-5A6B-43F2-85DC-81A008C7C255}" presName="sibTrans" presStyleCnt="0"/>
      <dgm:spPr/>
    </dgm:pt>
    <dgm:pt modelId="{85A59877-DCE8-46CE-9C9F-B12CEE4C02B3}" type="pres">
      <dgm:prSet presAssocID="{579D1F84-F2B2-4D45-89CE-2B4C04C6C288}" presName="node" presStyleLbl="node1" presStyleIdx="3" presStyleCnt="4">
        <dgm:presLayoutVars>
          <dgm:bulletEnabled val="1"/>
        </dgm:presLayoutVars>
      </dgm:prSet>
      <dgm:spPr/>
    </dgm:pt>
  </dgm:ptLst>
  <dgm:cxnLst>
    <dgm:cxn modelId="{8A4EAA1A-B6AD-481D-AA30-60E97DACC443}" srcId="{6507D09C-3B6D-4075-9303-BFEF6D2F8E88}" destId="{42E5FCAA-05EB-420C-A9C1-875751B6BDC6}" srcOrd="1" destOrd="0" parTransId="{4C2B8F48-7626-4401-9DB5-C79C52328165}" sibTransId="{777B8802-CE50-4CE6-A2A9-774FC1C79B91}"/>
    <dgm:cxn modelId="{C548A556-DBE2-4DB7-87DA-BA37A6FFAEFE}" type="presOf" srcId="{8935D0F8-8549-49E1-B0C5-4EC4E7E5B7A3}" destId="{AF259B04-F470-4FBB-88C4-E4DE1E0AC9EF}" srcOrd="0" destOrd="0" presId="urn:microsoft.com/office/officeart/2005/8/layout/hList6"/>
    <dgm:cxn modelId="{70676891-E9EB-4757-802A-FE9641709E49}" type="presOf" srcId="{579D1F84-F2B2-4D45-89CE-2B4C04C6C288}" destId="{85A59877-DCE8-46CE-9C9F-B12CEE4C02B3}" srcOrd="0" destOrd="0" presId="urn:microsoft.com/office/officeart/2005/8/layout/hList6"/>
    <dgm:cxn modelId="{B7CBE1A0-7B81-4339-A33E-4751242F760C}" type="presOf" srcId="{F1238A32-6F40-450D-8C2D-CD2895AB7E66}" destId="{FBAB300D-974D-417D-A29D-167B5342B30F}" srcOrd="0" destOrd="0" presId="urn:microsoft.com/office/officeart/2005/8/layout/hList6"/>
    <dgm:cxn modelId="{F228C8AA-8340-43B2-8A83-B30A22595389}" type="presOf" srcId="{42E5FCAA-05EB-420C-A9C1-875751B6BDC6}" destId="{23E4AB01-9A5F-44E3-9692-C7727539F284}" srcOrd="0" destOrd="0" presId="urn:microsoft.com/office/officeart/2005/8/layout/hList6"/>
    <dgm:cxn modelId="{5C3100CC-B789-4CE8-A1FA-4255EFBA9A07}" srcId="{6507D09C-3B6D-4075-9303-BFEF6D2F8E88}" destId="{F1238A32-6F40-450D-8C2D-CD2895AB7E66}" srcOrd="0" destOrd="0" parTransId="{5DB758A8-27B7-48A1-A5E6-7314C0D87468}" sibTransId="{280AFCE2-47B6-4206-AE8D-83728ED48E5F}"/>
    <dgm:cxn modelId="{F652D3DD-201D-4EE2-8258-1EA52773F253}" type="presOf" srcId="{6507D09C-3B6D-4075-9303-BFEF6D2F8E88}" destId="{47B6E3DC-16EC-4E86-BE89-F4ACAB4748D7}" srcOrd="0" destOrd="0" presId="urn:microsoft.com/office/officeart/2005/8/layout/hList6"/>
    <dgm:cxn modelId="{880F11EC-54A0-4938-AED8-B8D6DF9097D7}" srcId="{6507D09C-3B6D-4075-9303-BFEF6D2F8E88}" destId="{8935D0F8-8549-49E1-B0C5-4EC4E7E5B7A3}" srcOrd="2" destOrd="0" parTransId="{20A4D491-3F99-436B-BD01-F4F6769B0F7F}" sibTransId="{370D240B-5A6B-43F2-85DC-81A008C7C255}"/>
    <dgm:cxn modelId="{059A69F1-D7C2-48D7-92AA-8F3F8741A497}" srcId="{6507D09C-3B6D-4075-9303-BFEF6D2F8E88}" destId="{579D1F84-F2B2-4D45-89CE-2B4C04C6C288}" srcOrd="3" destOrd="0" parTransId="{318A650A-9578-4448-A3FD-8CB7F3EC712D}" sibTransId="{AD0047A8-E25F-4673-9D3C-4549450517AB}"/>
    <dgm:cxn modelId="{C3C7F6BB-1126-4FCE-89B3-54C8FB1EA9A3}" type="presParOf" srcId="{47B6E3DC-16EC-4E86-BE89-F4ACAB4748D7}" destId="{FBAB300D-974D-417D-A29D-167B5342B30F}" srcOrd="0" destOrd="0" presId="urn:microsoft.com/office/officeart/2005/8/layout/hList6"/>
    <dgm:cxn modelId="{0912ABB0-C766-43A9-B5F4-849BF661639D}" type="presParOf" srcId="{47B6E3DC-16EC-4E86-BE89-F4ACAB4748D7}" destId="{7DBAEA82-A058-44F1-A56A-8BAB000B43FF}" srcOrd="1" destOrd="0" presId="urn:microsoft.com/office/officeart/2005/8/layout/hList6"/>
    <dgm:cxn modelId="{36A4955F-9886-45DB-85CE-90D05270D195}" type="presParOf" srcId="{47B6E3DC-16EC-4E86-BE89-F4ACAB4748D7}" destId="{23E4AB01-9A5F-44E3-9692-C7727539F284}" srcOrd="2" destOrd="0" presId="urn:microsoft.com/office/officeart/2005/8/layout/hList6"/>
    <dgm:cxn modelId="{9CE88B31-21A4-4A4B-9A92-08CF17FBD02C}" type="presParOf" srcId="{47B6E3DC-16EC-4E86-BE89-F4ACAB4748D7}" destId="{AD4AF73B-53D5-4B7A-87D4-5BCD37E0D1A0}" srcOrd="3" destOrd="0" presId="urn:microsoft.com/office/officeart/2005/8/layout/hList6"/>
    <dgm:cxn modelId="{71829E45-CE08-4105-9C19-4233BFD30EA4}" type="presParOf" srcId="{47B6E3DC-16EC-4E86-BE89-F4ACAB4748D7}" destId="{AF259B04-F470-4FBB-88C4-E4DE1E0AC9EF}" srcOrd="4" destOrd="0" presId="urn:microsoft.com/office/officeart/2005/8/layout/hList6"/>
    <dgm:cxn modelId="{23B3C7EF-67AE-4B18-9DF2-BA45DC88E36D}" type="presParOf" srcId="{47B6E3DC-16EC-4E86-BE89-F4ACAB4748D7}" destId="{80A49258-99E0-48CF-AAFD-6513034EC2AC}" srcOrd="5" destOrd="0" presId="urn:microsoft.com/office/officeart/2005/8/layout/hList6"/>
    <dgm:cxn modelId="{1B906AA1-C5D2-496F-B272-1858CE1BAAFE}" type="presParOf" srcId="{47B6E3DC-16EC-4E86-BE89-F4ACAB4748D7}" destId="{85A59877-DCE8-46CE-9C9F-B12CEE4C02B3}"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71766B-F1AE-450E-A4ED-9212385936D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F4DE522-4B5A-4F02-AF0C-FF07D21E9087}">
      <dgm:prSet phldrT="[Text]"/>
      <dgm:spPr>
        <a:solidFill>
          <a:srgbClr val="377791"/>
        </a:solidFill>
      </dgm:spPr>
      <dgm:t>
        <a:bodyPr/>
        <a:lstStyle/>
        <a:p>
          <a:r>
            <a:rPr lang="en-US"/>
            <a:t>Systemic Focus</a:t>
          </a:r>
        </a:p>
      </dgm:t>
    </dgm:pt>
    <dgm:pt modelId="{CE84E24C-A0A8-43A3-909C-9C17C053E4DB}" type="parTrans" cxnId="{937D7A40-8C9B-4CC3-9AC8-24093FD758EC}">
      <dgm:prSet/>
      <dgm:spPr/>
      <dgm:t>
        <a:bodyPr/>
        <a:lstStyle/>
        <a:p>
          <a:endParaRPr lang="en-US"/>
        </a:p>
      </dgm:t>
    </dgm:pt>
    <dgm:pt modelId="{60686D5F-33B0-4EA5-9701-8405AAF843B0}" type="sibTrans" cxnId="{937D7A40-8C9B-4CC3-9AC8-24093FD758EC}">
      <dgm:prSet/>
      <dgm:spPr/>
      <dgm:t>
        <a:bodyPr/>
        <a:lstStyle/>
        <a:p>
          <a:endParaRPr lang="en-US"/>
        </a:p>
      </dgm:t>
    </dgm:pt>
    <dgm:pt modelId="{E47526C6-77A1-4E2C-ABB8-575AE8799181}">
      <dgm:prSet phldrT="[Text]"/>
      <dgm:spPr>
        <a:solidFill>
          <a:srgbClr val="377791"/>
        </a:solidFill>
      </dgm:spPr>
      <dgm:t>
        <a:bodyPr/>
        <a:lstStyle/>
        <a:p>
          <a:r>
            <a:rPr lang="en-US"/>
            <a:t>Participation</a:t>
          </a:r>
        </a:p>
      </dgm:t>
    </dgm:pt>
    <dgm:pt modelId="{A745904F-0480-4772-AB2B-E595CADCFB52}" type="parTrans" cxnId="{DE186D83-A495-4F51-988E-B16C00E05D0C}">
      <dgm:prSet/>
      <dgm:spPr/>
      <dgm:t>
        <a:bodyPr/>
        <a:lstStyle/>
        <a:p>
          <a:endParaRPr lang="en-US"/>
        </a:p>
      </dgm:t>
    </dgm:pt>
    <dgm:pt modelId="{A078BA85-FEF2-4ADE-A70C-DCCDEC37705A}" type="sibTrans" cxnId="{DE186D83-A495-4F51-988E-B16C00E05D0C}">
      <dgm:prSet/>
      <dgm:spPr/>
      <dgm:t>
        <a:bodyPr/>
        <a:lstStyle/>
        <a:p>
          <a:endParaRPr lang="en-US"/>
        </a:p>
      </dgm:t>
    </dgm:pt>
    <dgm:pt modelId="{1C04BF92-DEA6-473A-8610-D25BD9BC8102}">
      <dgm:prSet phldrT="[Text]"/>
      <dgm:spPr>
        <a:solidFill>
          <a:srgbClr val="377791"/>
        </a:solidFill>
      </dgm:spPr>
      <dgm:t>
        <a:bodyPr/>
        <a:lstStyle/>
        <a:p>
          <a:r>
            <a:rPr lang="en-US"/>
            <a:t>Leadership</a:t>
          </a:r>
        </a:p>
      </dgm:t>
    </dgm:pt>
    <dgm:pt modelId="{A2047C4F-8A7B-42DC-AC8A-DB3568D70F0A}" type="parTrans" cxnId="{97142530-C5D3-4740-AD39-F467DF9FBD36}">
      <dgm:prSet/>
      <dgm:spPr/>
      <dgm:t>
        <a:bodyPr/>
        <a:lstStyle/>
        <a:p>
          <a:endParaRPr lang="en-US"/>
        </a:p>
      </dgm:t>
    </dgm:pt>
    <dgm:pt modelId="{26E2A32A-DA30-45EF-A687-7C3F97CDF03E}" type="sibTrans" cxnId="{97142530-C5D3-4740-AD39-F467DF9FBD36}">
      <dgm:prSet/>
      <dgm:spPr/>
      <dgm:t>
        <a:bodyPr/>
        <a:lstStyle/>
        <a:p>
          <a:endParaRPr lang="en-US"/>
        </a:p>
      </dgm:t>
    </dgm:pt>
    <dgm:pt modelId="{52412643-671B-41F4-B165-E80605822A72}">
      <dgm:prSet phldrT="[Text]"/>
      <dgm:spPr>
        <a:solidFill>
          <a:srgbClr val="377791"/>
        </a:solidFill>
      </dgm:spPr>
      <dgm:t>
        <a:bodyPr/>
        <a:lstStyle/>
        <a:p>
          <a:r>
            <a:rPr lang="en-US"/>
            <a:t>Consensus Building</a:t>
          </a:r>
        </a:p>
      </dgm:t>
    </dgm:pt>
    <dgm:pt modelId="{ACB3CE05-DE0B-4C16-B628-334DA2CB9602}" type="parTrans" cxnId="{3D51E6F4-B09E-4ACC-85E3-BDE031CEF023}">
      <dgm:prSet/>
      <dgm:spPr/>
      <dgm:t>
        <a:bodyPr/>
        <a:lstStyle/>
        <a:p>
          <a:endParaRPr lang="en-US"/>
        </a:p>
      </dgm:t>
    </dgm:pt>
    <dgm:pt modelId="{DC71CBD5-9D97-4A6A-A37C-C3172DB9F09A}" type="sibTrans" cxnId="{3D51E6F4-B09E-4ACC-85E3-BDE031CEF023}">
      <dgm:prSet/>
      <dgm:spPr/>
      <dgm:t>
        <a:bodyPr/>
        <a:lstStyle/>
        <a:p>
          <a:endParaRPr lang="en-US"/>
        </a:p>
      </dgm:t>
    </dgm:pt>
    <dgm:pt modelId="{EA8E53A6-A711-4D22-8E4E-52BBD7F0A586}">
      <dgm:prSet phldrT="[Text]"/>
      <dgm:spPr>
        <a:solidFill>
          <a:srgbClr val="377791"/>
        </a:solidFill>
      </dgm:spPr>
      <dgm:t>
        <a:bodyPr/>
        <a:lstStyle/>
        <a:p>
          <a:r>
            <a:rPr lang="en-US"/>
            <a:t>Organized Meetings</a:t>
          </a:r>
        </a:p>
      </dgm:t>
    </dgm:pt>
    <dgm:pt modelId="{91C8723F-F085-4907-A9AB-1D4E1A68F90E}" type="parTrans" cxnId="{0C98B575-C8DB-4C48-81A7-155B91DABD6A}">
      <dgm:prSet/>
      <dgm:spPr/>
      <dgm:t>
        <a:bodyPr/>
        <a:lstStyle/>
        <a:p>
          <a:endParaRPr lang="en-US"/>
        </a:p>
      </dgm:t>
    </dgm:pt>
    <dgm:pt modelId="{28AC29EA-0313-4D87-A915-5C2C08121B85}" type="sibTrans" cxnId="{0C98B575-C8DB-4C48-81A7-155B91DABD6A}">
      <dgm:prSet/>
      <dgm:spPr/>
      <dgm:t>
        <a:bodyPr/>
        <a:lstStyle/>
        <a:p>
          <a:endParaRPr lang="en-US"/>
        </a:p>
      </dgm:t>
    </dgm:pt>
    <dgm:pt modelId="{6FE26E6A-29EA-4D23-A905-1440B0ADFB15}">
      <dgm:prSet/>
      <dgm:spPr>
        <a:solidFill>
          <a:srgbClr val="377791"/>
        </a:solidFill>
      </dgm:spPr>
      <dgm:t>
        <a:bodyPr/>
        <a:lstStyle/>
        <a:p>
          <a:r>
            <a:rPr lang="en-US"/>
            <a:t>Committees and Workgroups</a:t>
          </a:r>
        </a:p>
      </dgm:t>
    </dgm:pt>
    <dgm:pt modelId="{CD7E837F-D32D-4765-A57D-B42990B82425}" type="parTrans" cxnId="{E4E1F50E-F8D4-45D4-B9D6-6DE7F8A5DE35}">
      <dgm:prSet/>
      <dgm:spPr/>
      <dgm:t>
        <a:bodyPr/>
        <a:lstStyle/>
        <a:p>
          <a:endParaRPr lang="en-US"/>
        </a:p>
      </dgm:t>
    </dgm:pt>
    <dgm:pt modelId="{6375C816-6D6B-4686-9688-B783C08FD7EF}" type="sibTrans" cxnId="{E4E1F50E-F8D4-45D4-B9D6-6DE7F8A5DE35}">
      <dgm:prSet/>
      <dgm:spPr/>
      <dgm:t>
        <a:bodyPr/>
        <a:lstStyle/>
        <a:p>
          <a:endParaRPr lang="en-US"/>
        </a:p>
      </dgm:t>
    </dgm:pt>
    <dgm:pt modelId="{D7238E82-9298-4F8D-A359-B01DB96392EF}">
      <dgm:prSet/>
      <dgm:spPr>
        <a:solidFill>
          <a:srgbClr val="377791"/>
        </a:solidFill>
      </dgm:spPr>
      <dgm:t>
        <a:bodyPr/>
        <a:lstStyle/>
        <a:p>
          <a:r>
            <a:rPr lang="en-US"/>
            <a:t>Strategic Planning</a:t>
          </a:r>
        </a:p>
      </dgm:t>
    </dgm:pt>
    <dgm:pt modelId="{341C2C85-3727-465D-BD57-BEAD0EEA0476}" type="parTrans" cxnId="{C1B75335-315E-4728-B2AC-6EFB5A706C5F}">
      <dgm:prSet/>
      <dgm:spPr/>
      <dgm:t>
        <a:bodyPr/>
        <a:lstStyle/>
        <a:p>
          <a:endParaRPr lang="en-US"/>
        </a:p>
      </dgm:t>
    </dgm:pt>
    <dgm:pt modelId="{F2D8261F-36A4-439A-AB63-BAF199302888}" type="sibTrans" cxnId="{C1B75335-315E-4728-B2AC-6EFB5A706C5F}">
      <dgm:prSet/>
      <dgm:spPr/>
      <dgm:t>
        <a:bodyPr/>
        <a:lstStyle/>
        <a:p>
          <a:endParaRPr lang="en-US"/>
        </a:p>
      </dgm:t>
    </dgm:pt>
    <dgm:pt modelId="{FF0BA004-7921-4E2A-9836-39EF3AE9E109}">
      <dgm:prSet/>
      <dgm:spPr>
        <a:solidFill>
          <a:srgbClr val="377791"/>
        </a:solidFill>
      </dgm:spPr>
      <dgm:t>
        <a:bodyPr/>
        <a:lstStyle/>
        <a:p>
          <a:r>
            <a:rPr lang="en-US"/>
            <a:t>Data and Research</a:t>
          </a:r>
        </a:p>
      </dgm:t>
    </dgm:pt>
    <dgm:pt modelId="{E7CD3FA1-8E2B-439B-9B21-975A231318DA}" type="parTrans" cxnId="{D3F4F232-71B6-4075-90E5-57061C9873BF}">
      <dgm:prSet/>
      <dgm:spPr/>
      <dgm:t>
        <a:bodyPr/>
        <a:lstStyle/>
        <a:p>
          <a:endParaRPr lang="en-US"/>
        </a:p>
      </dgm:t>
    </dgm:pt>
    <dgm:pt modelId="{E017873D-EDDB-4ACC-8804-F8870EF17745}" type="sibTrans" cxnId="{D3F4F232-71B6-4075-90E5-57061C9873BF}">
      <dgm:prSet/>
      <dgm:spPr/>
      <dgm:t>
        <a:bodyPr/>
        <a:lstStyle/>
        <a:p>
          <a:endParaRPr lang="en-US"/>
        </a:p>
      </dgm:t>
    </dgm:pt>
    <dgm:pt modelId="{BE9B3880-26E4-4524-A772-E822CE97D22F}">
      <dgm:prSet/>
      <dgm:spPr>
        <a:solidFill>
          <a:srgbClr val="377791"/>
        </a:solidFill>
      </dgm:spPr>
      <dgm:t>
        <a:bodyPr/>
        <a:lstStyle/>
        <a:p>
          <a:r>
            <a:rPr lang="en-US"/>
            <a:t>Community Engagement</a:t>
          </a:r>
        </a:p>
      </dgm:t>
    </dgm:pt>
    <dgm:pt modelId="{FE206927-B257-4B67-9756-8431FF24AD49}" type="parTrans" cxnId="{B0DC3761-A2E9-4A9B-BCEC-04278297E854}">
      <dgm:prSet/>
      <dgm:spPr/>
      <dgm:t>
        <a:bodyPr/>
        <a:lstStyle/>
        <a:p>
          <a:endParaRPr lang="en-US"/>
        </a:p>
      </dgm:t>
    </dgm:pt>
    <dgm:pt modelId="{61EDCCC7-89EE-4C80-910E-974B988D21C7}" type="sibTrans" cxnId="{B0DC3761-A2E9-4A9B-BCEC-04278297E854}">
      <dgm:prSet/>
      <dgm:spPr/>
      <dgm:t>
        <a:bodyPr/>
        <a:lstStyle/>
        <a:p>
          <a:endParaRPr lang="en-US"/>
        </a:p>
      </dgm:t>
    </dgm:pt>
    <dgm:pt modelId="{F4B662A5-41CA-4E6D-9C5F-B70F56E45054}">
      <dgm:prSet/>
      <dgm:spPr>
        <a:solidFill>
          <a:srgbClr val="377791"/>
        </a:solidFill>
      </dgm:spPr>
      <dgm:t>
        <a:bodyPr/>
        <a:lstStyle/>
        <a:p>
          <a:r>
            <a:rPr lang="en-US"/>
            <a:t>Director and Staff </a:t>
          </a:r>
        </a:p>
      </dgm:t>
    </dgm:pt>
    <dgm:pt modelId="{CB883A7C-A40F-4678-9D69-561F640B15FD}" type="parTrans" cxnId="{0AC42925-E2D0-4ADE-92E2-1697328123CA}">
      <dgm:prSet/>
      <dgm:spPr/>
      <dgm:t>
        <a:bodyPr/>
        <a:lstStyle/>
        <a:p>
          <a:endParaRPr lang="en-US"/>
        </a:p>
      </dgm:t>
    </dgm:pt>
    <dgm:pt modelId="{1DD190AF-0707-47ED-8927-A8C98B9FBBF1}" type="sibTrans" cxnId="{0AC42925-E2D0-4ADE-92E2-1697328123CA}">
      <dgm:prSet/>
      <dgm:spPr/>
      <dgm:t>
        <a:bodyPr/>
        <a:lstStyle/>
        <a:p>
          <a:endParaRPr lang="en-US"/>
        </a:p>
      </dgm:t>
    </dgm:pt>
    <dgm:pt modelId="{57687A25-CA42-4D75-8F21-CF6F3140BCE6}" type="pres">
      <dgm:prSet presAssocID="{1271766B-F1AE-450E-A4ED-9212385936DC}" presName="diagram" presStyleCnt="0">
        <dgm:presLayoutVars>
          <dgm:dir/>
          <dgm:resizeHandles val="exact"/>
        </dgm:presLayoutVars>
      </dgm:prSet>
      <dgm:spPr/>
    </dgm:pt>
    <dgm:pt modelId="{747B3267-D3A7-4914-BC9E-8C227A30E488}" type="pres">
      <dgm:prSet presAssocID="{2F4DE522-4B5A-4F02-AF0C-FF07D21E9087}" presName="node" presStyleLbl="node1" presStyleIdx="0" presStyleCnt="10">
        <dgm:presLayoutVars>
          <dgm:bulletEnabled val="1"/>
        </dgm:presLayoutVars>
      </dgm:prSet>
      <dgm:spPr/>
    </dgm:pt>
    <dgm:pt modelId="{358659CF-1673-4DCA-98BB-C8BA35D5BED9}" type="pres">
      <dgm:prSet presAssocID="{60686D5F-33B0-4EA5-9701-8405AAF843B0}" presName="sibTrans" presStyleCnt="0"/>
      <dgm:spPr/>
    </dgm:pt>
    <dgm:pt modelId="{D952619B-CF22-440C-8866-193A385BC45A}" type="pres">
      <dgm:prSet presAssocID="{E47526C6-77A1-4E2C-ABB8-575AE8799181}" presName="node" presStyleLbl="node1" presStyleIdx="1" presStyleCnt="10">
        <dgm:presLayoutVars>
          <dgm:bulletEnabled val="1"/>
        </dgm:presLayoutVars>
      </dgm:prSet>
      <dgm:spPr/>
    </dgm:pt>
    <dgm:pt modelId="{5883403E-D896-4062-8C77-CADA168B7934}" type="pres">
      <dgm:prSet presAssocID="{A078BA85-FEF2-4ADE-A70C-DCCDEC37705A}" presName="sibTrans" presStyleCnt="0"/>
      <dgm:spPr/>
    </dgm:pt>
    <dgm:pt modelId="{4082522C-07AD-4261-A29B-8A4C4C84CB2F}" type="pres">
      <dgm:prSet presAssocID="{1C04BF92-DEA6-473A-8610-D25BD9BC8102}" presName="node" presStyleLbl="node1" presStyleIdx="2" presStyleCnt="10">
        <dgm:presLayoutVars>
          <dgm:bulletEnabled val="1"/>
        </dgm:presLayoutVars>
      </dgm:prSet>
      <dgm:spPr/>
    </dgm:pt>
    <dgm:pt modelId="{CB50FF3F-298A-466C-B275-9EFEE58CE0A1}" type="pres">
      <dgm:prSet presAssocID="{26E2A32A-DA30-45EF-A687-7C3F97CDF03E}" presName="sibTrans" presStyleCnt="0"/>
      <dgm:spPr/>
    </dgm:pt>
    <dgm:pt modelId="{088FCA59-7174-4E14-B662-1909836B6184}" type="pres">
      <dgm:prSet presAssocID="{52412643-671B-41F4-B165-E80605822A72}" presName="node" presStyleLbl="node1" presStyleIdx="3" presStyleCnt="10">
        <dgm:presLayoutVars>
          <dgm:bulletEnabled val="1"/>
        </dgm:presLayoutVars>
      </dgm:prSet>
      <dgm:spPr/>
    </dgm:pt>
    <dgm:pt modelId="{BBEF69E6-3989-485C-9AA6-2C5DC4CF29C1}" type="pres">
      <dgm:prSet presAssocID="{DC71CBD5-9D97-4A6A-A37C-C3172DB9F09A}" presName="sibTrans" presStyleCnt="0"/>
      <dgm:spPr/>
    </dgm:pt>
    <dgm:pt modelId="{149AFFA3-EFF5-406F-97FA-F5885E246C51}" type="pres">
      <dgm:prSet presAssocID="{EA8E53A6-A711-4D22-8E4E-52BBD7F0A586}" presName="node" presStyleLbl="node1" presStyleIdx="4" presStyleCnt="10">
        <dgm:presLayoutVars>
          <dgm:bulletEnabled val="1"/>
        </dgm:presLayoutVars>
      </dgm:prSet>
      <dgm:spPr/>
    </dgm:pt>
    <dgm:pt modelId="{2EABB5A3-04EE-4F57-9898-A3B821D87603}" type="pres">
      <dgm:prSet presAssocID="{28AC29EA-0313-4D87-A915-5C2C08121B85}" presName="sibTrans" presStyleCnt="0"/>
      <dgm:spPr/>
    </dgm:pt>
    <dgm:pt modelId="{80DA8326-2E12-4C46-8B2F-B2FD563C7A19}" type="pres">
      <dgm:prSet presAssocID="{6FE26E6A-29EA-4D23-A905-1440B0ADFB15}" presName="node" presStyleLbl="node1" presStyleIdx="5" presStyleCnt="10">
        <dgm:presLayoutVars>
          <dgm:bulletEnabled val="1"/>
        </dgm:presLayoutVars>
      </dgm:prSet>
      <dgm:spPr/>
    </dgm:pt>
    <dgm:pt modelId="{CF9EDB62-9317-4E9E-A73F-77455F1B3C44}" type="pres">
      <dgm:prSet presAssocID="{6375C816-6D6B-4686-9688-B783C08FD7EF}" presName="sibTrans" presStyleCnt="0"/>
      <dgm:spPr/>
    </dgm:pt>
    <dgm:pt modelId="{DFB2FFE0-19C8-49D1-8DE8-82568BCCE3BA}" type="pres">
      <dgm:prSet presAssocID="{D7238E82-9298-4F8D-A359-B01DB96392EF}" presName="node" presStyleLbl="node1" presStyleIdx="6" presStyleCnt="10">
        <dgm:presLayoutVars>
          <dgm:bulletEnabled val="1"/>
        </dgm:presLayoutVars>
      </dgm:prSet>
      <dgm:spPr/>
    </dgm:pt>
    <dgm:pt modelId="{B60C824E-6178-4484-B08D-7B4286805DAD}" type="pres">
      <dgm:prSet presAssocID="{F2D8261F-36A4-439A-AB63-BAF199302888}" presName="sibTrans" presStyleCnt="0"/>
      <dgm:spPr/>
    </dgm:pt>
    <dgm:pt modelId="{E3980AAE-4AA7-40A9-902C-8370A0CA1F4A}" type="pres">
      <dgm:prSet presAssocID="{FF0BA004-7921-4E2A-9836-39EF3AE9E109}" presName="node" presStyleLbl="node1" presStyleIdx="7" presStyleCnt="10">
        <dgm:presLayoutVars>
          <dgm:bulletEnabled val="1"/>
        </dgm:presLayoutVars>
      </dgm:prSet>
      <dgm:spPr/>
    </dgm:pt>
    <dgm:pt modelId="{55DBEAB2-1441-4EC1-9922-4C2A9E6F47DD}" type="pres">
      <dgm:prSet presAssocID="{E017873D-EDDB-4ACC-8804-F8870EF17745}" presName="sibTrans" presStyleCnt="0"/>
      <dgm:spPr/>
    </dgm:pt>
    <dgm:pt modelId="{AF3F2F27-F114-40E7-8B9C-D51E898AFB56}" type="pres">
      <dgm:prSet presAssocID="{BE9B3880-26E4-4524-A772-E822CE97D22F}" presName="node" presStyleLbl="node1" presStyleIdx="8" presStyleCnt="10">
        <dgm:presLayoutVars>
          <dgm:bulletEnabled val="1"/>
        </dgm:presLayoutVars>
      </dgm:prSet>
      <dgm:spPr/>
    </dgm:pt>
    <dgm:pt modelId="{EE165B6B-6032-48D0-A0B3-F7A8B35BB9D2}" type="pres">
      <dgm:prSet presAssocID="{61EDCCC7-89EE-4C80-910E-974B988D21C7}" presName="sibTrans" presStyleCnt="0"/>
      <dgm:spPr/>
    </dgm:pt>
    <dgm:pt modelId="{C59AB213-038F-48E9-9979-C14A2FF60BB6}" type="pres">
      <dgm:prSet presAssocID="{F4B662A5-41CA-4E6D-9C5F-B70F56E45054}" presName="node" presStyleLbl="node1" presStyleIdx="9" presStyleCnt="10">
        <dgm:presLayoutVars>
          <dgm:bulletEnabled val="1"/>
        </dgm:presLayoutVars>
      </dgm:prSet>
      <dgm:spPr/>
    </dgm:pt>
  </dgm:ptLst>
  <dgm:cxnLst>
    <dgm:cxn modelId="{380CDC00-F834-42A1-8A8C-8AF21D8A4758}" type="presOf" srcId="{1C04BF92-DEA6-473A-8610-D25BD9BC8102}" destId="{4082522C-07AD-4261-A29B-8A4C4C84CB2F}" srcOrd="0" destOrd="0" presId="urn:microsoft.com/office/officeart/2005/8/layout/default"/>
    <dgm:cxn modelId="{B35C960D-B82F-4F9D-8FFE-E8D7A10EF0E6}" type="presOf" srcId="{FF0BA004-7921-4E2A-9836-39EF3AE9E109}" destId="{E3980AAE-4AA7-40A9-902C-8370A0CA1F4A}" srcOrd="0" destOrd="0" presId="urn:microsoft.com/office/officeart/2005/8/layout/default"/>
    <dgm:cxn modelId="{E4E1F50E-F8D4-45D4-B9D6-6DE7F8A5DE35}" srcId="{1271766B-F1AE-450E-A4ED-9212385936DC}" destId="{6FE26E6A-29EA-4D23-A905-1440B0ADFB15}" srcOrd="5" destOrd="0" parTransId="{CD7E837F-D32D-4765-A57D-B42990B82425}" sibTransId="{6375C816-6D6B-4686-9688-B783C08FD7EF}"/>
    <dgm:cxn modelId="{232BC110-2C9B-4AC5-9DC3-8FE7098C94CB}" type="presOf" srcId="{2F4DE522-4B5A-4F02-AF0C-FF07D21E9087}" destId="{747B3267-D3A7-4914-BC9E-8C227A30E488}" srcOrd="0" destOrd="0" presId="urn:microsoft.com/office/officeart/2005/8/layout/default"/>
    <dgm:cxn modelId="{0AC42925-E2D0-4ADE-92E2-1697328123CA}" srcId="{1271766B-F1AE-450E-A4ED-9212385936DC}" destId="{F4B662A5-41CA-4E6D-9C5F-B70F56E45054}" srcOrd="9" destOrd="0" parTransId="{CB883A7C-A40F-4678-9D69-561F640B15FD}" sibTransId="{1DD190AF-0707-47ED-8927-A8C98B9FBBF1}"/>
    <dgm:cxn modelId="{97142530-C5D3-4740-AD39-F467DF9FBD36}" srcId="{1271766B-F1AE-450E-A4ED-9212385936DC}" destId="{1C04BF92-DEA6-473A-8610-D25BD9BC8102}" srcOrd="2" destOrd="0" parTransId="{A2047C4F-8A7B-42DC-AC8A-DB3568D70F0A}" sibTransId="{26E2A32A-DA30-45EF-A687-7C3F97CDF03E}"/>
    <dgm:cxn modelId="{D3F4F232-71B6-4075-90E5-57061C9873BF}" srcId="{1271766B-F1AE-450E-A4ED-9212385936DC}" destId="{FF0BA004-7921-4E2A-9836-39EF3AE9E109}" srcOrd="7" destOrd="0" parTransId="{E7CD3FA1-8E2B-439B-9B21-975A231318DA}" sibTransId="{E017873D-EDDB-4ACC-8804-F8870EF17745}"/>
    <dgm:cxn modelId="{C1B75335-315E-4728-B2AC-6EFB5A706C5F}" srcId="{1271766B-F1AE-450E-A4ED-9212385936DC}" destId="{D7238E82-9298-4F8D-A359-B01DB96392EF}" srcOrd="6" destOrd="0" parTransId="{341C2C85-3727-465D-BD57-BEAD0EEA0476}" sibTransId="{F2D8261F-36A4-439A-AB63-BAF199302888}"/>
    <dgm:cxn modelId="{937D7A40-8C9B-4CC3-9AC8-24093FD758EC}" srcId="{1271766B-F1AE-450E-A4ED-9212385936DC}" destId="{2F4DE522-4B5A-4F02-AF0C-FF07D21E9087}" srcOrd="0" destOrd="0" parTransId="{CE84E24C-A0A8-43A3-909C-9C17C053E4DB}" sibTransId="{60686D5F-33B0-4EA5-9701-8405AAF843B0}"/>
    <dgm:cxn modelId="{B0DC3761-A2E9-4A9B-BCEC-04278297E854}" srcId="{1271766B-F1AE-450E-A4ED-9212385936DC}" destId="{BE9B3880-26E4-4524-A772-E822CE97D22F}" srcOrd="8" destOrd="0" parTransId="{FE206927-B257-4B67-9756-8431FF24AD49}" sibTransId="{61EDCCC7-89EE-4C80-910E-974B988D21C7}"/>
    <dgm:cxn modelId="{0C7CD369-4EDB-4C3A-9475-0832BF882F8A}" type="presOf" srcId="{52412643-671B-41F4-B165-E80605822A72}" destId="{088FCA59-7174-4E14-B662-1909836B6184}" srcOrd="0" destOrd="0" presId="urn:microsoft.com/office/officeart/2005/8/layout/default"/>
    <dgm:cxn modelId="{351B1175-E2B0-445D-AF2D-52828115EF0A}" type="presOf" srcId="{BE9B3880-26E4-4524-A772-E822CE97D22F}" destId="{AF3F2F27-F114-40E7-8B9C-D51E898AFB56}" srcOrd="0" destOrd="0" presId="urn:microsoft.com/office/officeart/2005/8/layout/default"/>
    <dgm:cxn modelId="{0C98B575-C8DB-4C48-81A7-155B91DABD6A}" srcId="{1271766B-F1AE-450E-A4ED-9212385936DC}" destId="{EA8E53A6-A711-4D22-8E4E-52BBD7F0A586}" srcOrd="4" destOrd="0" parTransId="{91C8723F-F085-4907-A9AB-1D4E1A68F90E}" sibTransId="{28AC29EA-0313-4D87-A915-5C2C08121B85}"/>
    <dgm:cxn modelId="{DE186D83-A495-4F51-988E-B16C00E05D0C}" srcId="{1271766B-F1AE-450E-A4ED-9212385936DC}" destId="{E47526C6-77A1-4E2C-ABB8-575AE8799181}" srcOrd="1" destOrd="0" parTransId="{A745904F-0480-4772-AB2B-E595CADCFB52}" sibTransId="{A078BA85-FEF2-4ADE-A70C-DCCDEC37705A}"/>
    <dgm:cxn modelId="{734003A1-F5D7-44E3-AD78-362FF201033C}" type="presOf" srcId="{EA8E53A6-A711-4D22-8E4E-52BBD7F0A586}" destId="{149AFFA3-EFF5-406F-97FA-F5885E246C51}" srcOrd="0" destOrd="0" presId="urn:microsoft.com/office/officeart/2005/8/layout/default"/>
    <dgm:cxn modelId="{ADCCD1C1-1439-4F48-9ACA-366D793AE64C}" type="presOf" srcId="{D7238E82-9298-4F8D-A359-B01DB96392EF}" destId="{DFB2FFE0-19C8-49D1-8DE8-82568BCCE3BA}" srcOrd="0" destOrd="0" presId="urn:microsoft.com/office/officeart/2005/8/layout/default"/>
    <dgm:cxn modelId="{C66C20E7-A1A6-46E5-A9C9-F84226807C61}" type="presOf" srcId="{F4B662A5-41CA-4E6D-9C5F-B70F56E45054}" destId="{C59AB213-038F-48E9-9979-C14A2FF60BB6}" srcOrd="0" destOrd="0" presId="urn:microsoft.com/office/officeart/2005/8/layout/default"/>
    <dgm:cxn modelId="{0BA853ED-57E4-4012-A0F2-76280FB36687}" type="presOf" srcId="{E47526C6-77A1-4E2C-ABB8-575AE8799181}" destId="{D952619B-CF22-440C-8866-193A385BC45A}" srcOrd="0" destOrd="0" presId="urn:microsoft.com/office/officeart/2005/8/layout/default"/>
    <dgm:cxn modelId="{3D51E6F4-B09E-4ACC-85E3-BDE031CEF023}" srcId="{1271766B-F1AE-450E-A4ED-9212385936DC}" destId="{52412643-671B-41F4-B165-E80605822A72}" srcOrd="3" destOrd="0" parTransId="{ACB3CE05-DE0B-4C16-B628-334DA2CB9602}" sibTransId="{DC71CBD5-9D97-4A6A-A37C-C3172DB9F09A}"/>
    <dgm:cxn modelId="{AC9E4EF6-D367-4E48-870F-B5D90FA7681A}" type="presOf" srcId="{6FE26E6A-29EA-4D23-A905-1440B0ADFB15}" destId="{80DA8326-2E12-4C46-8B2F-B2FD563C7A19}" srcOrd="0" destOrd="0" presId="urn:microsoft.com/office/officeart/2005/8/layout/default"/>
    <dgm:cxn modelId="{917683F7-E587-41F7-83B0-203BD9222952}" type="presOf" srcId="{1271766B-F1AE-450E-A4ED-9212385936DC}" destId="{57687A25-CA42-4D75-8F21-CF6F3140BCE6}" srcOrd="0" destOrd="0" presId="urn:microsoft.com/office/officeart/2005/8/layout/default"/>
    <dgm:cxn modelId="{AC1A1CCC-95AC-4D33-924C-787960E036C0}" type="presParOf" srcId="{57687A25-CA42-4D75-8F21-CF6F3140BCE6}" destId="{747B3267-D3A7-4914-BC9E-8C227A30E488}" srcOrd="0" destOrd="0" presId="urn:microsoft.com/office/officeart/2005/8/layout/default"/>
    <dgm:cxn modelId="{DDFA3900-1E9B-4D26-BC19-57A14408CDCA}" type="presParOf" srcId="{57687A25-CA42-4D75-8F21-CF6F3140BCE6}" destId="{358659CF-1673-4DCA-98BB-C8BA35D5BED9}" srcOrd="1" destOrd="0" presId="urn:microsoft.com/office/officeart/2005/8/layout/default"/>
    <dgm:cxn modelId="{CD528D9A-D69C-438F-9E79-DD8D1892364E}" type="presParOf" srcId="{57687A25-CA42-4D75-8F21-CF6F3140BCE6}" destId="{D952619B-CF22-440C-8866-193A385BC45A}" srcOrd="2" destOrd="0" presId="urn:microsoft.com/office/officeart/2005/8/layout/default"/>
    <dgm:cxn modelId="{9903459D-7BFA-4431-9D64-16707EB124EF}" type="presParOf" srcId="{57687A25-CA42-4D75-8F21-CF6F3140BCE6}" destId="{5883403E-D896-4062-8C77-CADA168B7934}" srcOrd="3" destOrd="0" presId="urn:microsoft.com/office/officeart/2005/8/layout/default"/>
    <dgm:cxn modelId="{6613C21F-0B31-4048-BFD4-0337CE7E22AF}" type="presParOf" srcId="{57687A25-CA42-4D75-8F21-CF6F3140BCE6}" destId="{4082522C-07AD-4261-A29B-8A4C4C84CB2F}" srcOrd="4" destOrd="0" presId="urn:microsoft.com/office/officeart/2005/8/layout/default"/>
    <dgm:cxn modelId="{14E70785-5FA3-4507-ADE8-681BA03E1F1E}" type="presParOf" srcId="{57687A25-CA42-4D75-8F21-CF6F3140BCE6}" destId="{CB50FF3F-298A-466C-B275-9EFEE58CE0A1}" srcOrd="5" destOrd="0" presId="urn:microsoft.com/office/officeart/2005/8/layout/default"/>
    <dgm:cxn modelId="{0032F5C1-D54F-464D-A5B7-61253B195E67}" type="presParOf" srcId="{57687A25-CA42-4D75-8F21-CF6F3140BCE6}" destId="{088FCA59-7174-4E14-B662-1909836B6184}" srcOrd="6" destOrd="0" presId="urn:microsoft.com/office/officeart/2005/8/layout/default"/>
    <dgm:cxn modelId="{CE32EF80-E43F-4BF9-B3FF-A844DF460E30}" type="presParOf" srcId="{57687A25-CA42-4D75-8F21-CF6F3140BCE6}" destId="{BBEF69E6-3989-485C-9AA6-2C5DC4CF29C1}" srcOrd="7" destOrd="0" presId="urn:microsoft.com/office/officeart/2005/8/layout/default"/>
    <dgm:cxn modelId="{7590BD9F-BE7D-4B5F-9C30-1DA10488FC50}" type="presParOf" srcId="{57687A25-CA42-4D75-8F21-CF6F3140BCE6}" destId="{149AFFA3-EFF5-406F-97FA-F5885E246C51}" srcOrd="8" destOrd="0" presId="urn:microsoft.com/office/officeart/2005/8/layout/default"/>
    <dgm:cxn modelId="{A3018ABA-27D7-4BB4-9641-EB744F9FBF1E}" type="presParOf" srcId="{57687A25-CA42-4D75-8F21-CF6F3140BCE6}" destId="{2EABB5A3-04EE-4F57-9898-A3B821D87603}" srcOrd="9" destOrd="0" presId="urn:microsoft.com/office/officeart/2005/8/layout/default"/>
    <dgm:cxn modelId="{C7E4C321-6517-418A-B077-3896B40BFFCC}" type="presParOf" srcId="{57687A25-CA42-4D75-8F21-CF6F3140BCE6}" destId="{80DA8326-2E12-4C46-8B2F-B2FD563C7A19}" srcOrd="10" destOrd="0" presId="urn:microsoft.com/office/officeart/2005/8/layout/default"/>
    <dgm:cxn modelId="{C89AF22C-CEE9-4513-83B2-C2BACE406CE8}" type="presParOf" srcId="{57687A25-CA42-4D75-8F21-CF6F3140BCE6}" destId="{CF9EDB62-9317-4E9E-A73F-77455F1B3C44}" srcOrd="11" destOrd="0" presId="urn:microsoft.com/office/officeart/2005/8/layout/default"/>
    <dgm:cxn modelId="{7FE3255C-1ABD-4F70-91BB-B89F4C3616E1}" type="presParOf" srcId="{57687A25-CA42-4D75-8F21-CF6F3140BCE6}" destId="{DFB2FFE0-19C8-49D1-8DE8-82568BCCE3BA}" srcOrd="12" destOrd="0" presId="urn:microsoft.com/office/officeart/2005/8/layout/default"/>
    <dgm:cxn modelId="{E539EAD3-8740-4759-9312-956CE4EB0839}" type="presParOf" srcId="{57687A25-CA42-4D75-8F21-CF6F3140BCE6}" destId="{B60C824E-6178-4484-B08D-7B4286805DAD}" srcOrd="13" destOrd="0" presId="urn:microsoft.com/office/officeart/2005/8/layout/default"/>
    <dgm:cxn modelId="{CA002F8C-B7C5-4832-BD49-913BCC1C4226}" type="presParOf" srcId="{57687A25-CA42-4D75-8F21-CF6F3140BCE6}" destId="{E3980AAE-4AA7-40A9-902C-8370A0CA1F4A}" srcOrd="14" destOrd="0" presId="urn:microsoft.com/office/officeart/2005/8/layout/default"/>
    <dgm:cxn modelId="{CEE4AC73-59E2-4934-A06E-52257B650A3D}" type="presParOf" srcId="{57687A25-CA42-4D75-8F21-CF6F3140BCE6}" destId="{55DBEAB2-1441-4EC1-9922-4C2A9E6F47DD}" srcOrd="15" destOrd="0" presId="urn:microsoft.com/office/officeart/2005/8/layout/default"/>
    <dgm:cxn modelId="{2276120B-4F04-4E55-96DD-F1242A730A81}" type="presParOf" srcId="{57687A25-CA42-4D75-8F21-CF6F3140BCE6}" destId="{AF3F2F27-F114-40E7-8B9C-D51E898AFB56}" srcOrd="16" destOrd="0" presId="urn:microsoft.com/office/officeart/2005/8/layout/default"/>
    <dgm:cxn modelId="{816A9899-1DB3-4840-B434-B20C4414ACDB}" type="presParOf" srcId="{57687A25-CA42-4D75-8F21-CF6F3140BCE6}" destId="{EE165B6B-6032-48D0-A0B3-F7A8B35BB9D2}" srcOrd="17" destOrd="0" presId="urn:microsoft.com/office/officeart/2005/8/layout/default"/>
    <dgm:cxn modelId="{2F89FE1B-9A50-485E-8F8F-BCF392A121EE}" type="presParOf" srcId="{57687A25-CA42-4D75-8F21-CF6F3140BCE6}" destId="{C59AB213-038F-48E9-9979-C14A2FF60BB6}"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77B695-FA1A-45DD-BC2F-43A9A5D64713}" type="doc">
      <dgm:prSet loTypeId="urn:microsoft.com/office/officeart/2018/5/layout/CenteredIconLabelDescriptionList" loCatId="icon" qsTypeId="urn:microsoft.com/office/officeart/2005/8/quickstyle/simple1" qsCatId="simple" csTypeId="urn:microsoft.com/office/officeart/2005/8/colors/accent4_3" csCatId="accent4" phldr="1"/>
      <dgm:spPr/>
      <dgm:t>
        <a:bodyPr/>
        <a:lstStyle/>
        <a:p>
          <a:endParaRPr lang="en-US"/>
        </a:p>
      </dgm:t>
    </dgm:pt>
    <dgm:pt modelId="{7F9CDE66-2C3E-4E48-BF72-8075330174D6}">
      <dgm:prSet custT="1"/>
      <dgm:spPr/>
      <dgm:t>
        <a:bodyPr/>
        <a:lstStyle/>
        <a:p>
          <a:pPr>
            <a:lnSpc>
              <a:spcPct val="100000"/>
            </a:lnSpc>
            <a:defRPr b="1"/>
          </a:pPr>
          <a:r>
            <a:rPr lang="en-US" sz="3200" b="1" kern="1200" baseline="0">
              <a:solidFill>
                <a:srgbClr val="457776"/>
              </a:solidFill>
              <a:latin typeface="Arial" panose="020B0604020202020204" pitchFamily="34" charset="0"/>
              <a:ea typeface="+mn-ea"/>
              <a:cs typeface="+mn-cs"/>
            </a:rPr>
            <a:t>Why it matters</a:t>
          </a:r>
        </a:p>
      </dgm:t>
    </dgm:pt>
    <dgm:pt modelId="{CD6281F3-8DAE-4986-9FE4-18C55997D121}" type="parTrans" cxnId="{AE6B7CD8-3A5C-4383-9D01-CBF211FFC355}">
      <dgm:prSet/>
      <dgm:spPr/>
      <dgm:t>
        <a:bodyPr/>
        <a:lstStyle/>
        <a:p>
          <a:endParaRPr lang="en-US"/>
        </a:p>
      </dgm:t>
    </dgm:pt>
    <dgm:pt modelId="{1927BE65-9B22-4EFB-B178-2AB4D21E80C2}" type="sibTrans" cxnId="{AE6B7CD8-3A5C-4383-9D01-CBF211FFC355}">
      <dgm:prSet/>
      <dgm:spPr/>
      <dgm:t>
        <a:bodyPr/>
        <a:lstStyle/>
        <a:p>
          <a:endParaRPr lang="en-US"/>
        </a:p>
      </dgm:t>
    </dgm:pt>
    <dgm:pt modelId="{ADCC6E04-9362-46C1-B49E-E87C80D7D1B6}">
      <dgm:prSet custT="1"/>
      <dgm:spPr/>
      <dgm:t>
        <a:bodyPr/>
        <a:lstStyle/>
        <a:p>
          <a:pPr algn="l">
            <a:lnSpc>
              <a:spcPct val="100000"/>
            </a:lnSpc>
          </a:pPr>
          <a:r>
            <a:rPr lang="en-US" sz="2400"/>
            <a:t>Meaningful engagement and buy-in is a catalyst for change. </a:t>
          </a:r>
        </a:p>
      </dgm:t>
    </dgm:pt>
    <dgm:pt modelId="{0CD23C6E-AA3A-48CE-85E3-3A38AE5D1DA7}" type="parTrans" cxnId="{1EEC2AC9-48E3-44F8-9CC2-41D7447DE791}">
      <dgm:prSet/>
      <dgm:spPr/>
      <dgm:t>
        <a:bodyPr/>
        <a:lstStyle/>
        <a:p>
          <a:endParaRPr lang="en-US"/>
        </a:p>
      </dgm:t>
    </dgm:pt>
    <dgm:pt modelId="{B06DC0E9-9E77-4D8E-AD25-ED781F9154A4}" type="sibTrans" cxnId="{1EEC2AC9-48E3-44F8-9CC2-41D7447DE791}">
      <dgm:prSet/>
      <dgm:spPr/>
      <dgm:t>
        <a:bodyPr/>
        <a:lstStyle/>
        <a:p>
          <a:endParaRPr lang="en-US"/>
        </a:p>
      </dgm:t>
    </dgm:pt>
    <dgm:pt modelId="{362F8D72-27DE-4183-B3BB-5C75B7B48070}">
      <dgm:prSet custT="1"/>
      <dgm:spPr/>
      <dgm:t>
        <a:bodyPr/>
        <a:lstStyle/>
        <a:p>
          <a:pPr algn="l">
            <a:lnSpc>
              <a:spcPct val="100000"/>
            </a:lnSpc>
          </a:pPr>
          <a:r>
            <a:rPr lang="en-US" sz="2400"/>
            <a:t>Building consensus creates a shared vision.</a:t>
          </a:r>
        </a:p>
      </dgm:t>
    </dgm:pt>
    <dgm:pt modelId="{139FC9EF-B796-41B6-8528-8D5CBBBD53B0}" type="parTrans" cxnId="{803A85B2-AB4F-4A7E-B582-2E10E5742682}">
      <dgm:prSet/>
      <dgm:spPr/>
      <dgm:t>
        <a:bodyPr/>
        <a:lstStyle/>
        <a:p>
          <a:endParaRPr lang="en-US"/>
        </a:p>
      </dgm:t>
    </dgm:pt>
    <dgm:pt modelId="{62018A29-1108-4448-A1CB-9C1543AE1437}" type="sibTrans" cxnId="{803A85B2-AB4F-4A7E-B582-2E10E5742682}">
      <dgm:prSet/>
      <dgm:spPr/>
      <dgm:t>
        <a:bodyPr/>
        <a:lstStyle/>
        <a:p>
          <a:endParaRPr lang="en-US"/>
        </a:p>
      </dgm:t>
    </dgm:pt>
    <dgm:pt modelId="{B583C8C0-A057-4D03-A9D6-14DE9E5A9EE9}">
      <dgm:prSet custT="1"/>
      <dgm:spPr/>
      <dgm:t>
        <a:bodyPr/>
        <a:lstStyle/>
        <a:p>
          <a:pPr>
            <a:lnSpc>
              <a:spcPct val="100000"/>
            </a:lnSpc>
            <a:defRPr b="1"/>
          </a:pPr>
          <a:r>
            <a:rPr lang="en-US" sz="3200" b="1" kern="1200" baseline="0">
              <a:solidFill>
                <a:srgbClr val="457776"/>
              </a:solidFill>
              <a:latin typeface="Arial" panose="020B0604020202020204" pitchFamily="34" charset="0"/>
              <a:ea typeface="+mn-ea"/>
              <a:cs typeface="+mn-cs"/>
            </a:rPr>
            <a:t>What it looks like</a:t>
          </a:r>
        </a:p>
      </dgm:t>
    </dgm:pt>
    <dgm:pt modelId="{22905DCF-AC85-443D-AD22-F0B3EF34ACAF}" type="parTrans" cxnId="{0E91DBB9-C080-4198-BC91-3C74CC3B6810}">
      <dgm:prSet/>
      <dgm:spPr/>
      <dgm:t>
        <a:bodyPr/>
        <a:lstStyle/>
        <a:p>
          <a:endParaRPr lang="en-US"/>
        </a:p>
      </dgm:t>
    </dgm:pt>
    <dgm:pt modelId="{AB74A64D-BE93-4338-9CEF-89ADAAB6F2CB}" type="sibTrans" cxnId="{0E91DBB9-C080-4198-BC91-3C74CC3B6810}">
      <dgm:prSet/>
      <dgm:spPr/>
      <dgm:t>
        <a:bodyPr/>
        <a:lstStyle/>
        <a:p>
          <a:endParaRPr lang="en-US"/>
        </a:p>
      </dgm:t>
    </dgm:pt>
    <dgm:pt modelId="{A1DE74CC-92ED-45A4-9597-6EFA8D370D75}">
      <dgm:prSet custT="1"/>
      <dgm:spPr/>
      <dgm:t>
        <a:bodyPr/>
        <a:lstStyle/>
        <a:p>
          <a:pPr algn="l">
            <a:lnSpc>
              <a:spcPct val="100000"/>
            </a:lnSpc>
          </a:pPr>
          <a:r>
            <a:rPr lang="en-US" sz="2000"/>
            <a:t>Identify core team who will drive initiative and cultivate buy-in. </a:t>
          </a:r>
        </a:p>
      </dgm:t>
    </dgm:pt>
    <dgm:pt modelId="{1C65FCE1-503B-47AD-9532-93BB3BF50C01}" type="parTrans" cxnId="{5E66DC4E-C78A-47A3-92EF-F38B5D231251}">
      <dgm:prSet/>
      <dgm:spPr/>
      <dgm:t>
        <a:bodyPr/>
        <a:lstStyle/>
        <a:p>
          <a:endParaRPr lang="en-US"/>
        </a:p>
      </dgm:t>
    </dgm:pt>
    <dgm:pt modelId="{D7B70E6C-9DF1-42DA-8420-2D3C64AA7F06}" type="sibTrans" cxnId="{5E66DC4E-C78A-47A3-92EF-F38B5D231251}">
      <dgm:prSet/>
      <dgm:spPr/>
      <dgm:t>
        <a:bodyPr/>
        <a:lstStyle/>
        <a:p>
          <a:endParaRPr lang="en-US"/>
        </a:p>
      </dgm:t>
    </dgm:pt>
    <dgm:pt modelId="{34D2FBA9-52F2-40B4-942D-6E748E816B7A}">
      <dgm:prSet custT="1"/>
      <dgm:spPr/>
      <dgm:t>
        <a:bodyPr/>
        <a:lstStyle/>
        <a:p>
          <a:pPr algn="l">
            <a:lnSpc>
              <a:spcPct val="100000"/>
            </a:lnSpc>
          </a:pPr>
          <a:r>
            <a:rPr lang="en-US" sz="2000"/>
            <a:t>Develop and implement outreach and engagement plan. </a:t>
          </a:r>
        </a:p>
      </dgm:t>
    </dgm:pt>
    <dgm:pt modelId="{E608AA23-AD1B-4DDE-9A69-4F657BCC63BC}" type="parTrans" cxnId="{FD1ADD02-EDFF-4AED-8CF2-D60AA315EA1D}">
      <dgm:prSet/>
      <dgm:spPr/>
      <dgm:t>
        <a:bodyPr/>
        <a:lstStyle/>
        <a:p>
          <a:endParaRPr lang="en-US"/>
        </a:p>
      </dgm:t>
    </dgm:pt>
    <dgm:pt modelId="{A9C93E8F-C6F4-49DA-BB06-354130287093}" type="sibTrans" cxnId="{FD1ADD02-EDFF-4AED-8CF2-D60AA315EA1D}">
      <dgm:prSet/>
      <dgm:spPr/>
      <dgm:t>
        <a:bodyPr/>
        <a:lstStyle/>
        <a:p>
          <a:endParaRPr lang="en-US"/>
        </a:p>
      </dgm:t>
    </dgm:pt>
    <dgm:pt modelId="{347362FF-2B9E-444C-95CD-52722F9FDA52}">
      <dgm:prSet custT="1"/>
      <dgm:spPr/>
      <dgm:t>
        <a:bodyPr/>
        <a:lstStyle/>
        <a:p>
          <a:pPr algn="l">
            <a:lnSpc>
              <a:spcPct val="100000"/>
            </a:lnSpc>
          </a:pPr>
          <a:r>
            <a:rPr lang="en-US" sz="2000"/>
            <a:t>Have a shared commitment to vision, mission, and guiding principles.</a:t>
          </a:r>
        </a:p>
      </dgm:t>
    </dgm:pt>
    <dgm:pt modelId="{1DB52FEC-31B6-45D3-961B-11C5F2EE07E6}" type="parTrans" cxnId="{5F849F9C-1CA2-494C-94E0-78ADA8CE1CC5}">
      <dgm:prSet/>
      <dgm:spPr/>
      <dgm:t>
        <a:bodyPr/>
        <a:lstStyle/>
        <a:p>
          <a:endParaRPr lang="en-US"/>
        </a:p>
      </dgm:t>
    </dgm:pt>
    <dgm:pt modelId="{8144DCA0-1B26-46D8-9BB1-C6BA704B4AE8}" type="sibTrans" cxnId="{5F849F9C-1CA2-494C-94E0-78ADA8CE1CC5}">
      <dgm:prSet/>
      <dgm:spPr/>
      <dgm:t>
        <a:bodyPr/>
        <a:lstStyle/>
        <a:p>
          <a:endParaRPr lang="en-US"/>
        </a:p>
      </dgm:t>
    </dgm:pt>
    <dgm:pt modelId="{3B24D10C-B3C1-402E-9033-154511C2E4FC}">
      <dgm:prSet custT="1"/>
      <dgm:spPr/>
      <dgm:t>
        <a:bodyPr/>
        <a:lstStyle/>
        <a:p>
          <a:pPr algn="l">
            <a:lnSpc>
              <a:spcPct val="100000"/>
            </a:lnSpc>
          </a:pPr>
          <a:r>
            <a:rPr lang="en-US" sz="2000"/>
            <a:t>Establish shared goals and clearly defined roles and responsibilities. </a:t>
          </a:r>
        </a:p>
      </dgm:t>
    </dgm:pt>
    <dgm:pt modelId="{5F130B51-35D8-40D9-9C34-B02FFBEF6595}" type="parTrans" cxnId="{07B5D83F-3D5D-48A1-BE28-9FF00DC0217B}">
      <dgm:prSet/>
      <dgm:spPr/>
      <dgm:t>
        <a:bodyPr/>
        <a:lstStyle/>
        <a:p>
          <a:endParaRPr lang="en-US"/>
        </a:p>
      </dgm:t>
    </dgm:pt>
    <dgm:pt modelId="{EE494356-C012-429C-BA40-371E172835E7}" type="sibTrans" cxnId="{07B5D83F-3D5D-48A1-BE28-9FF00DC0217B}">
      <dgm:prSet/>
      <dgm:spPr/>
      <dgm:t>
        <a:bodyPr/>
        <a:lstStyle/>
        <a:p>
          <a:endParaRPr lang="en-US"/>
        </a:p>
      </dgm:t>
    </dgm:pt>
    <dgm:pt modelId="{4D682229-DC9A-4B70-B321-611509A278E6}" type="pres">
      <dgm:prSet presAssocID="{3977B695-FA1A-45DD-BC2F-43A9A5D64713}" presName="root" presStyleCnt="0">
        <dgm:presLayoutVars>
          <dgm:dir/>
          <dgm:resizeHandles val="exact"/>
        </dgm:presLayoutVars>
      </dgm:prSet>
      <dgm:spPr/>
    </dgm:pt>
    <dgm:pt modelId="{78504CB4-0906-41C1-A8DF-6DB3EF86385F}" type="pres">
      <dgm:prSet presAssocID="{7F9CDE66-2C3E-4E48-BF72-8075330174D6}" presName="compNode" presStyleCnt="0"/>
      <dgm:spPr/>
    </dgm:pt>
    <dgm:pt modelId="{792F14F6-7FE0-4574-865D-2815E3896455}" type="pres">
      <dgm:prSet presAssocID="{7F9CDE66-2C3E-4E48-BF72-8075330174D6}" presName="iconRect" presStyleLbl="node1" presStyleIdx="0" presStyleCnt="2" custLinFactNeighborX="-729" custLinFactNeighborY="-904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4CD51217-1920-484B-928E-72C65B788CF9}" type="pres">
      <dgm:prSet presAssocID="{7F9CDE66-2C3E-4E48-BF72-8075330174D6}" presName="iconSpace" presStyleCnt="0"/>
      <dgm:spPr/>
    </dgm:pt>
    <dgm:pt modelId="{9E613392-FAE3-4715-A529-E5271EE5EA71}" type="pres">
      <dgm:prSet presAssocID="{7F9CDE66-2C3E-4E48-BF72-8075330174D6}" presName="parTx" presStyleLbl="revTx" presStyleIdx="0" presStyleCnt="4" custLinFactNeighborX="-1790" custLinFactNeighborY="-74214">
        <dgm:presLayoutVars>
          <dgm:chMax val="0"/>
          <dgm:chPref val="0"/>
        </dgm:presLayoutVars>
      </dgm:prSet>
      <dgm:spPr/>
    </dgm:pt>
    <dgm:pt modelId="{7C187EF4-4A95-47E3-9DB6-E2CB612E96F6}" type="pres">
      <dgm:prSet presAssocID="{7F9CDE66-2C3E-4E48-BF72-8075330174D6}" presName="txSpace" presStyleCnt="0"/>
      <dgm:spPr/>
    </dgm:pt>
    <dgm:pt modelId="{04CC8FAB-3AD4-44F5-B9EE-313D3223C99A}" type="pres">
      <dgm:prSet presAssocID="{7F9CDE66-2C3E-4E48-BF72-8075330174D6}" presName="desTx" presStyleLbl="revTx" presStyleIdx="1" presStyleCnt="4" custLinFactNeighborX="767" custLinFactNeighborY="-12296">
        <dgm:presLayoutVars/>
      </dgm:prSet>
      <dgm:spPr/>
    </dgm:pt>
    <dgm:pt modelId="{0F051CDE-C7A0-4B76-AC33-E486743AC77C}" type="pres">
      <dgm:prSet presAssocID="{1927BE65-9B22-4EFB-B178-2AB4D21E80C2}" presName="sibTrans" presStyleCnt="0"/>
      <dgm:spPr/>
    </dgm:pt>
    <dgm:pt modelId="{17A8B8B7-03D5-45ED-A356-BCD62B7AC33D}" type="pres">
      <dgm:prSet presAssocID="{B583C8C0-A057-4D03-A9D6-14DE9E5A9EE9}" presName="compNode" presStyleCnt="0"/>
      <dgm:spPr/>
    </dgm:pt>
    <dgm:pt modelId="{C868A35D-7575-4FD3-BF8F-A89CD0307F6B}" type="pres">
      <dgm:prSet presAssocID="{B583C8C0-A057-4D03-A9D6-14DE9E5A9EE9}" presName="iconRect" presStyleLbl="node1" presStyleIdx="1" presStyleCnt="2" custLinFactNeighborX="2190" custLinFactNeighborY="-801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37ACB2AC-7EE0-4154-BA97-3CF50E817D91}" type="pres">
      <dgm:prSet presAssocID="{B583C8C0-A057-4D03-A9D6-14DE9E5A9EE9}" presName="iconSpace" presStyleCnt="0"/>
      <dgm:spPr/>
    </dgm:pt>
    <dgm:pt modelId="{EE0D50F7-1E61-413A-8914-0BFC1AF4224B}" type="pres">
      <dgm:prSet presAssocID="{B583C8C0-A057-4D03-A9D6-14DE9E5A9EE9}" presName="parTx" presStyleLbl="revTx" presStyleIdx="2" presStyleCnt="4" custLinFactNeighborX="-1021" custLinFactNeighborY="-68732">
        <dgm:presLayoutVars>
          <dgm:chMax val="0"/>
          <dgm:chPref val="0"/>
        </dgm:presLayoutVars>
      </dgm:prSet>
      <dgm:spPr/>
    </dgm:pt>
    <dgm:pt modelId="{E3DA1E05-CB41-472C-958B-06DDD6EF406A}" type="pres">
      <dgm:prSet presAssocID="{B583C8C0-A057-4D03-A9D6-14DE9E5A9EE9}" presName="txSpace" presStyleCnt="0"/>
      <dgm:spPr/>
    </dgm:pt>
    <dgm:pt modelId="{286C7040-9CB5-4300-96B3-239EAD36FDCB}" type="pres">
      <dgm:prSet presAssocID="{B583C8C0-A057-4D03-A9D6-14DE9E5A9EE9}" presName="desTx" presStyleLbl="revTx" presStyleIdx="3" presStyleCnt="4" custLinFactNeighborX="9800" custLinFactNeighborY="-24306">
        <dgm:presLayoutVars/>
      </dgm:prSet>
      <dgm:spPr/>
    </dgm:pt>
  </dgm:ptLst>
  <dgm:cxnLst>
    <dgm:cxn modelId="{FD1ADD02-EDFF-4AED-8CF2-D60AA315EA1D}" srcId="{B583C8C0-A057-4D03-A9D6-14DE9E5A9EE9}" destId="{34D2FBA9-52F2-40B4-942D-6E748E816B7A}" srcOrd="1" destOrd="0" parTransId="{E608AA23-AD1B-4DDE-9A69-4F657BCC63BC}" sibTransId="{A9C93E8F-C6F4-49DA-BB06-354130287093}"/>
    <dgm:cxn modelId="{4178BA14-DAE8-4CBE-8D8F-4ADD69EF34BD}" type="presOf" srcId="{3B24D10C-B3C1-402E-9033-154511C2E4FC}" destId="{286C7040-9CB5-4300-96B3-239EAD36FDCB}" srcOrd="0" destOrd="3" presId="urn:microsoft.com/office/officeart/2018/5/layout/CenteredIconLabelDescriptionList"/>
    <dgm:cxn modelId="{5E3F8725-6554-4AEC-B259-503646926D6F}" type="presOf" srcId="{A1DE74CC-92ED-45A4-9597-6EFA8D370D75}" destId="{286C7040-9CB5-4300-96B3-239EAD36FDCB}" srcOrd="0" destOrd="0" presId="urn:microsoft.com/office/officeart/2018/5/layout/CenteredIconLabelDescriptionList"/>
    <dgm:cxn modelId="{7C420426-19E4-4CF9-9B48-9E5FD25F283A}" type="presOf" srcId="{362F8D72-27DE-4183-B3BB-5C75B7B48070}" destId="{04CC8FAB-3AD4-44F5-B9EE-313D3223C99A}" srcOrd="0" destOrd="1" presId="urn:microsoft.com/office/officeart/2018/5/layout/CenteredIconLabelDescriptionList"/>
    <dgm:cxn modelId="{0D478928-2F11-4828-AFC9-F026E8FD9334}" type="presOf" srcId="{3977B695-FA1A-45DD-BC2F-43A9A5D64713}" destId="{4D682229-DC9A-4B70-B321-611509A278E6}" srcOrd="0" destOrd="0" presId="urn:microsoft.com/office/officeart/2018/5/layout/CenteredIconLabelDescriptionList"/>
    <dgm:cxn modelId="{2FD07033-87DB-43E4-A2C3-8382219539C0}" type="presOf" srcId="{B583C8C0-A057-4D03-A9D6-14DE9E5A9EE9}" destId="{EE0D50F7-1E61-413A-8914-0BFC1AF4224B}" srcOrd="0" destOrd="0" presId="urn:microsoft.com/office/officeart/2018/5/layout/CenteredIconLabelDescriptionList"/>
    <dgm:cxn modelId="{07B5D83F-3D5D-48A1-BE28-9FF00DC0217B}" srcId="{B583C8C0-A057-4D03-A9D6-14DE9E5A9EE9}" destId="{3B24D10C-B3C1-402E-9033-154511C2E4FC}" srcOrd="3" destOrd="0" parTransId="{5F130B51-35D8-40D9-9C34-B02FFBEF6595}" sibTransId="{EE494356-C012-429C-BA40-371E172835E7}"/>
    <dgm:cxn modelId="{5E66DC4E-C78A-47A3-92EF-F38B5D231251}" srcId="{B583C8C0-A057-4D03-A9D6-14DE9E5A9EE9}" destId="{A1DE74CC-92ED-45A4-9597-6EFA8D370D75}" srcOrd="0" destOrd="0" parTransId="{1C65FCE1-503B-47AD-9532-93BB3BF50C01}" sibTransId="{D7B70E6C-9DF1-42DA-8420-2D3C64AA7F06}"/>
    <dgm:cxn modelId="{E8606173-43B5-48F9-A723-B697CD3458AF}" type="presOf" srcId="{34D2FBA9-52F2-40B4-942D-6E748E816B7A}" destId="{286C7040-9CB5-4300-96B3-239EAD36FDCB}" srcOrd="0" destOrd="1" presId="urn:microsoft.com/office/officeart/2018/5/layout/CenteredIconLabelDescriptionList"/>
    <dgm:cxn modelId="{49393D93-1390-43A9-B3F6-6E75E70958AF}" type="presOf" srcId="{ADCC6E04-9362-46C1-B49E-E87C80D7D1B6}" destId="{04CC8FAB-3AD4-44F5-B9EE-313D3223C99A}" srcOrd="0" destOrd="0" presId="urn:microsoft.com/office/officeart/2018/5/layout/CenteredIconLabelDescriptionList"/>
    <dgm:cxn modelId="{5F849F9C-1CA2-494C-94E0-78ADA8CE1CC5}" srcId="{B583C8C0-A057-4D03-A9D6-14DE9E5A9EE9}" destId="{347362FF-2B9E-444C-95CD-52722F9FDA52}" srcOrd="2" destOrd="0" parTransId="{1DB52FEC-31B6-45D3-961B-11C5F2EE07E6}" sibTransId="{8144DCA0-1B26-46D8-9BB1-C6BA704B4AE8}"/>
    <dgm:cxn modelId="{566306B0-38AC-46CE-8E9B-A03F425F3FD3}" type="presOf" srcId="{347362FF-2B9E-444C-95CD-52722F9FDA52}" destId="{286C7040-9CB5-4300-96B3-239EAD36FDCB}" srcOrd="0" destOrd="2" presId="urn:microsoft.com/office/officeart/2018/5/layout/CenteredIconLabelDescriptionList"/>
    <dgm:cxn modelId="{803A85B2-AB4F-4A7E-B582-2E10E5742682}" srcId="{7F9CDE66-2C3E-4E48-BF72-8075330174D6}" destId="{362F8D72-27DE-4183-B3BB-5C75B7B48070}" srcOrd="1" destOrd="0" parTransId="{139FC9EF-B796-41B6-8528-8D5CBBBD53B0}" sibTransId="{62018A29-1108-4448-A1CB-9C1543AE1437}"/>
    <dgm:cxn modelId="{0E91DBB9-C080-4198-BC91-3C74CC3B6810}" srcId="{3977B695-FA1A-45DD-BC2F-43A9A5D64713}" destId="{B583C8C0-A057-4D03-A9D6-14DE9E5A9EE9}" srcOrd="1" destOrd="0" parTransId="{22905DCF-AC85-443D-AD22-F0B3EF34ACAF}" sibTransId="{AB74A64D-BE93-4338-9CEF-89ADAAB6F2CB}"/>
    <dgm:cxn modelId="{7472DEBD-A1A0-493E-82A5-3A1343977B84}" type="presOf" srcId="{7F9CDE66-2C3E-4E48-BF72-8075330174D6}" destId="{9E613392-FAE3-4715-A529-E5271EE5EA71}" srcOrd="0" destOrd="0" presId="urn:microsoft.com/office/officeart/2018/5/layout/CenteredIconLabelDescriptionList"/>
    <dgm:cxn modelId="{1EEC2AC9-48E3-44F8-9CC2-41D7447DE791}" srcId="{7F9CDE66-2C3E-4E48-BF72-8075330174D6}" destId="{ADCC6E04-9362-46C1-B49E-E87C80D7D1B6}" srcOrd="0" destOrd="0" parTransId="{0CD23C6E-AA3A-48CE-85E3-3A38AE5D1DA7}" sibTransId="{B06DC0E9-9E77-4D8E-AD25-ED781F9154A4}"/>
    <dgm:cxn modelId="{AE6B7CD8-3A5C-4383-9D01-CBF211FFC355}" srcId="{3977B695-FA1A-45DD-BC2F-43A9A5D64713}" destId="{7F9CDE66-2C3E-4E48-BF72-8075330174D6}" srcOrd="0" destOrd="0" parTransId="{CD6281F3-8DAE-4986-9FE4-18C55997D121}" sibTransId="{1927BE65-9B22-4EFB-B178-2AB4D21E80C2}"/>
    <dgm:cxn modelId="{66657846-F471-49C6-B630-3BF1370A183B}" type="presParOf" srcId="{4D682229-DC9A-4B70-B321-611509A278E6}" destId="{78504CB4-0906-41C1-A8DF-6DB3EF86385F}" srcOrd="0" destOrd="0" presId="urn:microsoft.com/office/officeart/2018/5/layout/CenteredIconLabelDescriptionList"/>
    <dgm:cxn modelId="{6EB14F48-9F4F-42F1-B3B0-5ACF1904C083}" type="presParOf" srcId="{78504CB4-0906-41C1-A8DF-6DB3EF86385F}" destId="{792F14F6-7FE0-4574-865D-2815E3896455}" srcOrd="0" destOrd="0" presId="urn:microsoft.com/office/officeart/2018/5/layout/CenteredIconLabelDescriptionList"/>
    <dgm:cxn modelId="{C3FF5629-2DAE-4305-A0E2-4679B38EA78D}" type="presParOf" srcId="{78504CB4-0906-41C1-A8DF-6DB3EF86385F}" destId="{4CD51217-1920-484B-928E-72C65B788CF9}" srcOrd="1" destOrd="0" presId="urn:microsoft.com/office/officeart/2018/5/layout/CenteredIconLabelDescriptionList"/>
    <dgm:cxn modelId="{B852E80B-2C8B-459B-8DF0-F90BF2D5B928}" type="presParOf" srcId="{78504CB4-0906-41C1-A8DF-6DB3EF86385F}" destId="{9E613392-FAE3-4715-A529-E5271EE5EA71}" srcOrd="2" destOrd="0" presId="urn:microsoft.com/office/officeart/2018/5/layout/CenteredIconLabelDescriptionList"/>
    <dgm:cxn modelId="{D2FE1180-E66B-44E6-A774-41F9FBF9BB13}" type="presParOf" srcId="{78504CB4-0906-41C1-A8DF-6DB3EF86385F}" destId="{7C187EF4-4A95-47E3-9DB6-E2CB612E96F6}" srcOrd="3" destOrd="0" presId="urn:microsoft.com/office/officeart/2018/5/layout/CenteredIconLabelDescriptionList"/>
    <dgm:cxn modelId="{2490E8E0-70A1-41B6-88CB-0E254AE60DA8}" type="presParOf" srcId="{78504CB4-0906-41C1-A8DF-6DB3EF86385F}" destId="{04CC8FAB-3AD4-44F5-B9EE-313D3223C99A}" srcOrd="4" destOrd="0" presId="urn:microsoft.com/office/officeart/2018/5/layout/CenteredIconLabelDescriptionList"/>
    <dgm:cxn modelId="{35BEB413-5744-42A4-94E7-261B4883DC5E}" type="presParOf" srcId="{4D682229-DC9A-4B70-B321-611509A278E6}" destId="{0F051CDE-C7A0-4B76-AC33-E486743AC77C}" srcOrd="1" destOrd="0" presId="urn:microsoft.com/office/officeart/2018/5/layout/CenteredIconLabelDescriptionList"/>
    <dgm:cxn modelId="{94E91C63-E2E6-4EDA-A52F-7A23EC9458B3}" type="presParOf" srcId="{4D682229-DC9A-4B70-B321-611509A278E6}" destId="{17A8B8B7-03D5-45ED-A356-BCD62B7AC33D}" srcOrd="2" destOrd="0" presId="urn:microsoft.com/office/officeart/2018/5/layout/CenteredIconLabelDescriptionList"/>
    <dgm:cxn modelId="{5F4B6E6D-7EDC-4477-B40E-43855DAF7A96}" type="presParOf" srcId="{17A8B8B7-03D5-45ED-A356-BCD62B7AC33D}" destId="{C868A35D-7575-4FD3-BF8F-A89CD0307F6B}" srcOrd="0" destOrd="0" presId="urn:microsoft.com/office/officeart/2018/5/layout/CenteredIconLabelDescriptionList"/>
    <dgm:cxn modelId="{92C389B5-3BB0-431F-B09D-C8802F83A5EC}" type="presParOf" srcId="{17A8B8B7-03D5-45ED-A356-BCD62B7AC33D}" destId="{37ACB2AC-7EE0-4154-BA97-3CF50E817D91}" srcOrd="1" destOrd="0" presId="urn:microsoft.com/office/officeart/2018/5/layout/CenteredIconLabelDescriptionList"/>
    <dgm:cxn modelId="{9CB51AC6-A019-49A5-9B03-C283B1381EF3}" type="presParOf" srcId="{17A8B8B7-03D5-45ED-A356-BCD62B7AC33D}" destId="{EE0D50F7-1E61-413A-8914-0BFC1AF4224B}" srcOrd="2" destOrd="0" presId="urn:microsoft.com/office/officeart/2018/5/layout/CenteredIconLabelDescriptionList"/>
    <dgm:cxn modelId="{5263166C-E717-488B-A024-2AC3727855B8}" type="presParOf" srcId="{17A8B8B7-03D5-45ED-A356-BCD62B7AC33D}" destId="{E3DA1E05-CB41-472C-958B-06DDD6EF406A}" srcOrd="3" destOrd="0" presId="urn:microsoft.com/office/officeart/2018/5/layout/CenteredIconLabelDescriptionList"/>
    <dgm:cxn modelId="{9D30E4AD-9C6C-4EBC-9F77-AADD60B739F1}" type="presParOf" srcId="{17A8B8B7-03D5-45ED-A356-BCD62B7AC33D}" destId="{286C7040-9CB5-4300-96B3-239EAD36FDCB}"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58934A-28B4-4A8B-8922-AAD5EE6D0788}" type="doc">
      <dgm:prSet loTypeId="urn:microsoft.com/office/officeart/2005/8/layout/hList7" loCatId="list" qsTypeId="urn:microsoft.com/office/officeart/2005/8/quickstyle/simple1" qsCatId="simple" csTypeId="urn:microsoft.com/office/officeart/2005/8/colors/accent0_2" csCatId="mainScheme" phldr="1"/>
      <dgm:spPr/>
    </dgm:pt>
    <dgm:pt modelId="{2BD4ECA1-FA80-41A2-8864-7988C250F6EB}">
      <dgm:prSet phldrT="[Text]"/>
      <dgm:spPr>
        <a:solidFill>
          <a:srgbClr val="F2F2F2"/>
        </a:solidFill>
      </dgm:spPr>
      <dgm:t>
        <a:bodyPr/>
        <a:lstStyle/>
        <a:p>
          <a:r>
            <a:rPr lang="en-US" dirty="0">
              <a:solidFill>
                <a:srgbClr val="457776"/>
              </a:solidFill>
            </a:rPr>
            <a:t>Establish and implement data-driven plans to reduce the number of people with mental illnesses in local jails.</a:t>
          </a:r>
        </a:p>
      </dgm:t>
    </dgm:pt>
    <dgm:pt modelId="{2E950A60-7802-4D02-948F-F56447156EB7}" type="parTrans" cxnId="{C762EF8B-3468-48C5-9011-C4FF33BC0C26}">
      <dgm:prSet/>
      <dgm:spPr/>
      <dgm:t>
        <a:bodyPr/>
        <a:lstStyle/>
        <a:p>
          <a:endParaRPr lang="en-US"/>
        </a:p>
      </dgm:t>
    </dgm:pt>
    <dgm:pt modelId="{61481DC1-37F2-4AF1-A51E-419C7F5EAD9F}" type="sibTrans" cxnId="{C762EF8B-3468-48C5-9011-C4FF33BC0C26}">
      <dgm:prSet/>
      <dgm:spPr/>
      <dgm:t>
        <a:bodyPr/>
        <a:lstStyle/>
        <a:p>
          <a:endParaRPr lang="en-US"/>
        </a:p>
      </dgm:t>
    </dgm:pt>
    <dgm:pt modelId="{DF50BA49-BD1B-4907-8D4C-8FEB42C9E631}">
      <dgm:prSet phldrT="[Text]"/>
      <dgm:spPr>
        <a:solidFill>
          <a:srgbClr val="F2F2F2"/>
        </a:solidFill>
      </dgm:spPr>
      <dgm:t>
        <a:bodyPr/>
        <a:lstStyle/>
        <a:p>
          <a:pPr>
            <a:buFont typeface="Arial" panose="020B0604020202020204" pitchFamily="34" charset="0"/>
            <a:buChar char="•"/>
          </a:pPr>
          <a:r>
            <a:rPr lang="en-US" dirty="0">
              <a:solidFill>
                <a:srgbClr val="457776"/>
              </a:solidFill>
            </a:rPr>
            <a:t>Create a central information bank for counties across KS on the intersection of mental illness and criminal justice.</a:t>
          </a:r>
          <a:endParaRPr lang="en-US" dirty="0"/>
        </a:p>
      </dgm:t>
    </dgm:pt>
    <dgm:pt modelId="{B5615347-8140-4A26-A6B7-57EEBC9C2704}" type="parTrans" cxnId="{2A446BA2-B23F-4D67-AEB0-3954A0145AFA}">
      <dgm:prSet/>
      <dgm:spPr/>
      <dgm:t>
        <a:bodyPr/>
        <a:lstStyle/>
        <a:p>
          <a:endParaRPr lang="en-US"/>
        </a:p>
      </dgm:t>
    </dgm:pt>
    <dgm:pt modelId="{A5F39580-7360-47C6-AE93-8951EA29A904}" type="sibTrans" cxnId="{2A446BA2-B23F-4D67-AEB0-3954A0145AFA}">
      <dgm:prSet/>
      <dgm:spPr/>
      <dgm:t>
        <a:bodyPr/>
        <a:lstStyle/>
        <a:p>
          <a:endParaRPr lang="en-US"/>
        </a:p>
      </dgm:t>
    </dgm:pt>
    <dgm:pt modelId="{7D939B81-4522-4B8A-AF88-9CDD90E76207}">
      <dgm:prSet phldrT="[Text]"/>
      <dgm:spPr>
        <a:solidFill>
          <a:srgbClr val="F2F2F2"/>
        </a:solidFill>
      </dgm:spPr>
      <dgm:t>
        <a:bodyPr/>
        <a:lstStyle/>
        <a:p>
          <a:pPr>
            <a:buFont typeface="Arial" panose="020B0604020202020204" pitchFamily="34" charset="0"/>
            <a:buChar char="•"/>
          </a:pPr>
          <a:r>
            <a:rPr lang="en-US" dirty="0">
              <a:solidFill>
                <a:srgbClr val="457776"/>
              </a:solidFill>
            </a:rPr>
            <a:t>Work with the KS Stepping Up Leadership Team to determine state-level policies that can be adjusted or implemented to improve local-level Stepping Up efforts.</a:t>
          </a:r>
          <a:endParaRPr lang="en-US" dirty="0"/>
        </a:p>
      </dgm:t>
    </dgm:pt>
    <dgm:pt modelId="{151318DD-9F74-41B0-958F-13C41E20CE8A}" type="parTrans" cxnId="{0263F4E4-8CAC-4AB9-9B34-CC4F3911B03A}">
      <dgm:prSet/>
      <dgm:spPr/>
      <dgm:t>
        <a:bodyPr/>
        <a:lstStyle/>
        <a:p>
          <a:endParaRPr lang="en-US"/>
        </a:p>
      </dgm:t>
    </dgm:pt>
    <dgm:pt modelId="{D7A9BB70-5828-420C-A9F4-0B1E098BC2F3}" type="sibTrans" cxnId="{0263F4E4-8CAC-4AB9-9B34-CC4F3911B03A}">
      <dgm:prSet/>
      <dgm:spPr/>
      <dgm:t>
        <a:bodyPr/>
        <a:lstStyle/>
        <a:p>
          <a:endParaRPr lang="en-US"/>
        </a:p>
      </dgm:t>
    </dgm:pt>
    <dgm:pt modelId="{8119C0F2-8AB9-41C5-96B6-83423FB77166}">
      <dgm:prSet phldrT="[Text]"/>
      <dgm:spPr>
        <a:solidFill>
          <a:srgbClr val="F2F2F2"/>
        </a:solidFill>
      </dgm:spPr>
      <dgm:t>
        <a:bodyPr/>
        <a:lstStyle/>
        <a:p>
          <a:pPr>
            <a:buFont typeface="Arial" panose="020B0604020202020204" pitchFamily="34" charset="0"/>
            <a:buChar char="•"/>
          </a:pPr>
          <a:r>
            <a:rPr lang="en-US" dirty="0">
              <a:solidFill>
                <a:srgbClr val="457776"/>
              </a:solidFill>
            </a:rPr>
            <a:t>Identify best practice sites across the state to act as peer mentors and facilitate connections with other counties.</a:t>
          </a:r>
          <a:endParaRPr lang="en-US" dirty="0"/>
        </a:p>
      </dgm:t>
    </dgm:pt>
    <dgm:pt modelId="{AD797751-B054-45F7-9921-6B56111897CA}" type="parTrans" cxnId="{545FF9F2-3851-4ECB-B2FB-C8A38394CA79}">
      <dgm:prSet/>
      <dgm:spPr/>
      <dgm:t>
        <a:bodyPr/>
        <a:lstStyle/>
        <a:p>
          <a:endParaRPr lang="en-US"/>
        </a:p>
      </dgm:t>
    </dgm:pt>
    <dgm:pt modelId="{4547CF84-B4B5-496C-8C43-76F2E893AAEE}" type="sibTrans" cxnId="{545FF9F2-3851-4ECB-B2FB-C8A38394CA79}">
      <dgm:prSet/>
      <dgm:spPr/>
      <dgm:t>
        <a:bodyPr/>
        <a:lstStyle/>
        <a:p>
          <a:endParaRPr lang="en-US"/>
        </a:p>
      </dgm:t>
    </dgm:pt>
    <dgm:pt modelId="{AA8FEC40-71B3-4F12-8DFC-4D994C68478E}" type="pres">
      <dgm:prSet presAssocID="{8558934A-28B4-4A8B-8922-AAD5EE6D0788}" presName="Name0" presStyleCnt="0">
        <dgm:presLayoutVars>
          <dgm:dir/>
          <dgm:resizeHandles val="exact"/>
        </dgm:presLayoutVars>
      </dgm:prSet>
      <dgm:spPr/>
    </dgm:pt>
    <dgm:pt modelId="{8F02BCE9-8B6D-4D14-A5F5-AA53496FF50F}" type="pres">
      <dgm:prSet presAssocID="{8558934A-28B4-4A8B-8922-AAD5EE6D0788}" presName="fgShape" presStyleLbl="fgShp" presStyleIdx="0" presStyleCnt="1"/>
      <dgm:spPr>
        <a:solidFill>
          <a:schemeClr val="tx2"/>
        </a:solidFill>
      </dgm:spPr>
    </dgm:pt>
    <dgm:pt modelId="{1CB89158-625E-4277-99BF-6035D79F4FFD}" type="pres">
      <dgm:prSet presAssocID="{8558934A-28B4-4A8B-8922-AAD5EE6D0788}" presName="linComp" presStyleCnt="0"/>
      <dgm:spPr/>
    </dgm:pt>
    <dgm:pt modelId="{5DD86E6F-7168-4AA2-8F79-D7FA3634F310}" type="pres">
      <dgm:prSet presAssocID="{2BD4ECA1-FA80-41A2-8864-7988C250F6EB}" presName="compNode" presStyleCnt="0"/>
      <dgm:spPr/>
    </dgm:pt>
    <dgm:pt modelId="{847AC597-25C1-4DCF-A804-340FF7365255}" type="pres">
      <dgm:prSet presAssocID="{2BD4ECA1-FA80-41A2-8864-7988C250F6EB}" presName="bkgdShape" presStyleLbl="node1" presStyleIdx="0" presStyleCnt="4"/>
      <dgm:spPr/>
    </dgm:pt>
    <dgm:pt modelId="{1EB35DF7-252B-40DA-9412-1ABDA2190EA2}" type="pres">
      <dgm:prSet presAssocID="{2BD4ECA1-FA80-41A2-8864-7988C250F6EB}" presName="nodeTx" presStyleLbl="node1" presStyleIdx="0" presStyleCnt="4">
        <dgm:presLayoutVars>
          <dgm:bulletEnabled val="1"/>
        </dgm:presLayoutVars>
      </dgm:prSet>
      <dgm:spPr/>
    </dgm:pt>
    <dgm:pt modelId="{BF4C2277-53F5-4461-86AF-CE90B18BFAB6}" type="pres">
      <dgm:prSet presAssocID="{2BD4ECA1-FA80-41A2-8864-7988C250F6EB}" presName="invisiNode" presStyleLbl="node1" presStyleIdx="0" presStyleCnt="4"/>
      <dgm:spPr/>
    </dgm:pt>
    <dgm:pt modelId="{DD5D6271-CD1E-4005-8CC8-1A787E46D3EA}" type="pres">
      <dgm:prSet presAssocID="{2BD4ECA1-FA80-41A2-8864-7988C250F6EB}" presName="imagNode"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r chart outline"/>
        </a:ext>
      </dgm:extLst>
    </dgm:pt>
    <dgm:pt modelId="{5CD516EA-2BBD-4634-A742-07EF27C040F6}" type="pres">
      <dgm:prSet presAssocID="{61481DC1-37F2-4AF1-A51E-419C7F5EAD9F}" presName="sibTrans" presStyleLbl="sibTrans2D1" presStyleIdx="0" presStyleCnt="0"/>
      <dgm:spPr/>
    </dgm:pt>
    <dgm:pt modelId="{C03393EC-015D-4D73-BE0A-67A708DE05B8}" type="pres">
      <dgm:prSet presAssocID="{8119C0F2-8AB9-41C5-96B6-83423FB77166}" presName="compNode" presStyleCnt="0"/>
      <dgm:spPr/>
    </dgm:pt>
    <dgm:pt modelId="{1B03D3CE-547D-46CC-A5EB-E0F15E1EC734}" type="pres">
      <dgm:prSet presAssocID="{8119C0F2-8AB9-41C5-96B6-83423FB77166}" presName="bkgdShape" presStyleLbl="node1" presStyleIdx="1" presStyleCnt="4"/>
      <dgm:spPr/>
    </dgm:pt>
    <dgm:pt modelId="{54DFA2C6-243F-4D70-9D46-E94BEA9708C7}" type="pres">
      <dgm:prSet presAssocID="{8119C0F2-8AB9-41C5-96B6-83423FB77166}" presName="nodeTx" presStyleLbl="node1" presStyleIdx="1" presStyleCnt="4">
        <dgm:presLayoutVars>
          <dgm:bulletEnabled val="1"/>
        </dgm:presLayoutVars>
      </dgm:prSet>
      <dgm:spPr/>
    </dgm:pt>
    <dgm:pt modelId="{C3689DB0-B328-4B01-8759-3CF859B4BE81}" type="pres">
      <dgm:prSet presAssocID="{8119C0F2-8AB9-41C5-96B6-83423FB77166}" presName="invisiNode" presStyleLbl="node1" presStyleIdx="1" presStyleCnt="4"/>
      <dgm:spPr/>
    </dgm:pt>
    <dgm:pt modelId="{921538F0-3E88-49F7-A8B2-2475BB6E5A34}" type="pres">
      <dgm:prSet presAssocID="{8119C0F2-8AB9-41C5-96B6-83423FB77166}"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andshake outline"/>
        </a:ext>
      </dgm:extLst>
    </dgm:pt>
    <dgm:pt modelId="{FC79D547-957F-430C-8412-D6478259B100}" type="pres">
      <dgm:prSet presAssocID="{4547CF84-B4B5-496C-8C43-76F2E893AAEE}" presName="sibTrans" presStyleLbl="sibTrans2D1" presStyleIdx="0" presStyleCnt="0"/>
      <dgm:spPr/>
    </dgm:pt>
    <dgm:pt modelId="{0CAAE720-7DFD-4C6C-A8ED-A99A8A7A9A62}" type="pres">
      <dgm:prSet presAssocID="{DF50BA49-BD1B-4907-8D4C-8FEB42C9E631}" presName="compNode" presStyleCnt="0"/>
      <dgm:spPr/>
    </dgm:pt>
    <dgm:pt modelId="{49355DCE-5881-4F7F-BB4B-E72F195D4DD6}" type="pres">
      <dgm:prSet presAssocID="{DF50BA49-BD1B-4907-8D4C-8FEB42C9E631}" presName="bkgdShape" presStyleLbl="node1" presStyleIdx="2" presStyleCnt="4"/>
      <dgm:spPr/>
    </dgm:pt>
    <dgm:pt modelId="{6571A312-8518-46AE-9827-972403D15288}" type="pres">
      <dgm:prSet presAssocID="{DF50BA49-BD1B-4907-8D4C-8FEB42C9E631}" presName="nodeTx" presStyleLbl="node1" presStyleIdx="2" presStyleCnt="4">
        <dgm:presLayoutVars>
          <dgm:bulletEnabled val="1"/>
        </dgm:presLayoutVars>
      </dgm:prSet>
      <dgm:spPr/>
    </dgm:pt>
    <dgm:pt modelId="{030F47FE-EC41-4C01-B9D9-4B3E19CA7CED}" type="pres">
      <dgm:prSet presAssocID="{DF50BA49-BD1B-4907-8D4C-8FEB42C9E631}" presName="invisiNode" presStyleLbl="node1" presStyleIdx="2" presStyleCnt="4"/>
      <dgm:spPr/>
    </dgm:pt>
    <dgm:pt modelId="{4BE0B798-1800-41D8-8CA5-49344D88CBFC}" type="pres">
      <dgm:prSet presAssocID="{DF50BA49-BD1B-4907-8D4C-8FEB42C9E631}" presName="imagNode"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ooks outline"/>
        </a:ext>
      </dgm:extLst>
    </dgm:pt>
    <dgm:pt modelId="{EDEB6798-873B-4F45-92BD-52186E0D22FB}" type="pres">
      <dgm:prSet presAssocID="{A5F39580-7360-47C6-AE93-8951EA29A904}" presName="sibTrans" presStyleLbl="sibTrans2D1" presStyleIdx="0" presStyleCnt="0"/>
      <dgm:spPr/>
    </dgm:pt>
    <dgm:pt modelId="{C991D3AD-3328-456A-899D-0A570BCD3DD4}" type="pres">
      <dgm:prSet presAssocID="{7D939B81-4522-4B8A-AF88-9CDD90E76207}" presName="compNode" presStyleCnt="0"/>
      <dgm:spPr/>
    </dgm:pt>
    <dgm:pt modelId="{FF54B59A-B1B8-421A-9C54-EFC22607AB37}" type="pres">
      <dgm:prSet presAssocID="{7D939B81-4522-4B8A-AF88-9CDD90E76207}" presName="bkgdShape" presStyleLbl="node1" presStyleIdx="3" presStyleCnt="4"/>
      <dgm:spPr/>
    </dgm:pt>
    <dgm:pt modelId="{101F5C9A-DF9C-4416-A018-B2E74200C243}" type="pres">
      <dgm:prSet presAssocID="{7D939B81-4522-4B8A-AF88-9CDD90E76207}" presName="nodeTx" presStyleLbl="node1" presStyleIdx="3" presStyleCnt="4">
        <dgm:presLayoutVars>
          <dgm:bulletEnabled val="1"/>
        </dgm:presLayoutVars>
      </dgm:prSet>
      <dgm:spPr/>
    </dgm:pt>
    <dgm:pt modelId="{7A21D66F-C969-41EF-850F-F84477A748BC}" type="pres">
      <dgm:prSet presAssocID="{7D939B81-4522-4B8A-AF88-9CDD90E76207}" presName="invisiNode" presStyleLbl="node1" presStyleIdx="3" presStyleCnt="4"/>
      <dgm:spPr/>
    </dgm:pt>
    <dgm:pt modelId="{DFC1C8F6-75C1-49CA-B8F5-76CE3BABDA24}" type="pres">
      <dgm:prSet presAssocID="{7D939B81-4522-4B8A-AF88-9CDD90E76207}" presName="imagNode"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ocial network with solid fill"/>
        </a:ext>
      </dgm:extLst>
    </dgm:pt>
  </dgm:ptLst>
  <dgm:cxnLst>
    <dgm:cxn modelId="{7076AE06-C10A-46AD-B797-A826F00AE0DD}" type="presOf" srcId="{61481DC1-37F2-4AF1-A51E-419C7F5EAD9F}" destId="{5CD516EA-2BBD-4634-A742-07EF27C040F6}" srcOrd="0" destOrd="0" presId="urn:microsoft.com/office/officeart/2005/8/layout/hList7"/>
    <dgm:cxn modelId="{85B15911-DD37-44FE-8E75-70D7F607E4EE}" type="presOf" srcId="{7D939B81-4522-4B8A-AF88-9CDD90E76207}" destId="{FF54B59A-B1B8-421A-9C54-EFC22607AB37}" srcOrd="0" destOrd="0" presId="urn:microsoft.com/office/officeart/2005/8/layout/hList7"/>
    <dgm:cxn modelId="{114E6E29-FF9B-4ED0-922D-52CD5A2CB776}" type="presOf" srcId="{DF50BA49-BD1B-4907-8D4C-8FEB42C9E631}" destId="{49355DCE-5881-4F7F-BB4B-E72F195D4DD6}" srcOrd="0" destOrd="0" presId="urn:microsoft.com/office/officeart/2005/8/layout/hList7"/>
    <dgm:cxn modelId="{9F236338-94C8-4073-8672-B9BADECAF178}" type="presOf" srcId="{2BD4ECA1-FA80-41A2-8864-7988C250F6EB}" destId="{847AC597-25C1-4DCF-A804-340FF7365255}" srcOrd="0" destOrd="0" presId="urn:microsoft.com/office/officeart/2005/8/layout/hList7"/>
    <dgm:cxn modelId="{AFBBDC39-D21D-4035-AA26-A4003CC0AF72}" type="presOf" srcId="{A5F39580-7360-47C6-AE93-8951EA29A904}" destId="{EDEB6798-873B-4F45-92BD-52186E0D22FB}" srcOrd="0" destOrd="0" presId="urn:microsoft.com/office/officeart/2005/8/layout/hList7"/>
    <dgm:cxn modelId="{EF105650-9874-41F3-B24A-32DB677A0C6C}" type="presOf" srcId="{2BD4ECA1-FA80-41A2-8864-7988C250F6EB}" destId="{1EB35DF7-252B-40DA-9412-1ABDA2190EA2}" srcOrd="1" destOrd="0" presId="urn:microsoft.com/office/officeart/2005/8/layout/hList7"/>
    <dgm:cxn modelId="{A2572E82-03C2-43F1-B8FF-C91FC38B36B4}" type="presOf" srcId="{7D939B81-4522-4B8A-AF88-9CDD90E76207}" destId="{101F5C9A-DF9C-4416-A018-B2E74200C243}" srcOrd="1" destOrd="0" presId="urn:microsoft.com/office/officeart/2005/8/layout/hList7"/>
    <dgm:cxn modelId="{AAD2B084-F02D-4202-BDD9-405C507A43FB}" type="presOf" srcId="{4547CF84-B4B5-496C-8C43-76F2E893AAEE}" destId="{FC79D547-957F-430C-8412-D6478259B100}" srcOrd="0" destOrd="0" presId="urn:microsoft.com/office/officeart/2005/8/layout/hList7"/>
    <dgm:cxn modelId="{C762EF8B-3468-48C5-9011-C4FF33BC0C26}" srcId="{8558934A-28B4-4A8B-8922-AAD5EE6D0788}" destId="{2BD4ECA1-FA80-41A2-8864-7988C250F6EB}" srcOrd="0" destOrd="0" parTransId="{2E950A60-7802-4D02-948F-F56447156EB7}" sibTransId="{61481DC1-37F2-4AF1-A51E-419C7F5EAD9F}"/>
    <dgm:cxn modelId="{03419D8E-0D8F-4C7B-AB1D-97B5F48450D7}" type="presOf" srcId="{8119C0F2-8AB9-41C5-96B6-83423FB77166}" destId="{1B03D3CE-547D-46CC-A5EB-E0F15E1EC734}" srcOrd="0" destOrd="0" presId="urn:microsoft.com/office/officeart/2005/8/layout/hList7"/>
    <dgm:cxn modelId="{D56CF49A-9A6E-476A-8E47-5FB983DDCD8A}" type="presOf" srcId="{DF50BA49-BD1B-4907-8D4C-8FEB42C9E631}" destId="{6571A312-8518-46AE-9827-972403D15288}" srcOrd="1" destOrd="0" presId="urn:microsoft.com/office/officeart/2005/8/layout/hList7"/>
    <dgm:cxn modelId="{2A446BA2-B23F-4D67-AEB0-3954A0145AFA}" srcId="{8558934A-28B4-4A8B-8922-AAD5EE6D0788}" destId="{DF50BA49-BD1B-4907-8D4C-8FEB42C9E631}" srcOrd="2" destOrd="0" parTransId="{B5615347-8140-4A26-A6B7-57EEBC9C2704}" sibTransId="{A5F39580-7360-47C6-AE93-8951EA29A904}"/>
    <dgm:cxn modelId="{D4618FC3-903C-4E67-9DF4-995FEF7AA531}" type="presOf" srcId="{8558934A-28B4-4A8B-8922-AAD5EE6D0788}" destId="{AA8FEC40-71B3-4F12-8DFC-4D994C68478E}" srcOrd="0" destOrd="0" presId="urn:microsoft.com/office/officeart/2005/8/layout/hList7"/>
    <dgm:cxn modelId="{159865CA-CA9E-41AB-B3F9-32AFDCD16E20}" type="presOf" srcId="{8119C0F2-8AB9-41C5-96B6-83423FB77166}" destId="{54DFA2C6-243F-4D70-9D46-E94BEA9708C7}" srcOrd="1" destOrd="0" presId="urn:microsoft.com/office/officeart/2005/8/layout/hList7"/>
    <dgm:cxn modelId="{0263F4E4-8CAC-4AB9-9B34-CC4F3911B03A}" srcId="{8558934A-28B4-4A8B-8922-AAD5EE6D0788}" destId="{7D939B81-4522-4B8A-AF88-9CDD90E76207}" srcOrd="3" destOrd="0" parTransId="{151318DD-9F74-41B0-958F-13C41E20CE8A}" sibTransId="{D7A9BB70-5828-420C-A9F4-0B1E098BC2F3}"/>
    <dgm:cxn modelId="{545FF9F2-3851-4ECB-B2FB-C8A38394CA79}" srcId="{8558934A-28B4-4A8B-8922-AAD5EE6D0788}" destId="{8119C0F2-8AB9-41C5-96B6-83423FB77166}" srcOrd="1" destOrd="0" parTransId="{AD797751-B054-45F7-9921-6B56111897CA}" sibTransId="{4547CF84-B4B5-496C-8C43-76F2E893AAEE}"/>
    <dgm:cxn modelId="{ADC9B87F-C078-49E0-8F1C-924BDF74F405}" type="presParOf" srcId="{AA8FEC40-71B3-4F12-8DFC-4D994C68478E}" destId="{8F02BCE9-8B6D-4D14-A5F5-AA53496FF50F}" srcOrd="0" destOrd="0" presId="urn:microsoft.com/office/officeart/2005/8/layout/hList7"/>
    <dgm:cxn modelId="{82F9FA28-B878-4925-86C6-2268C47C656D}" type="presParOf" srcId="{AA8FEC40-71B3-4F12-8DFC-4D994C68478E}" destId="{1CB89158-625E-4277-99BF-6035D79F4FFD}" srcOrd="1" destOrd="0" presId="urn:microsoft.com/office/officeart/2005/8/layout/hList7"/>
    <dgm:cxn modelId="{BBBA40F7-738E-4713-B74F-B22C9A9FEA4F}" type="presParOf" srcId="{1CB89158-625E-4277-99BF-6035D79F4FFD}" destId="{5DD86E6F-7168-4AA2-8F79-D7FA3634F310}" srcOrd="0" destOrd="0" presId="urn:microsoft.com/office/officeart/2005/8/layout/hList7"/>
    <dgm:cxn modelId="{E5E316EE-B99D-4335-BB65-E2E6C2C7E9BD}" type="presParOf" srcId="{5DD86E6F-7168-4AA2-8F79-D7FA3634F310}" destId="{847AC597-25C1-4DCF-A804-340FF7365255}" srcOrd="0" destOrd="0" presId="urn:microsoft.com/office/officeart/2005/8/layout/hList7"/>
    <dgm:cxn modelId="{435C71E6-6A84-4E20-9FD2-4BA59088097D}" type="presParOf" srcId="{5DD86E6F-7168-4AA2-8F79-D7FA3634F310}" destId="{1EB35DF7-252B-40DA-9412-1ABDA2190EA2}" srcOrd="1" destOrd="0" presId="urn:microsoft.com/office/officeart/2005/8/layout/hList7"/>
    <dgm:cxn modelId="{422A7826-2EC8-4BF6-BD77-D814713D6478}" type="presParOf" srcId="{5DD86E6F-7168-4AA2-8F79-D7FA3634F310}" destId="{BF4C2277-53F5-4461-86AF-CE90B18BFAB6}" srcOrd="2" destOrd="0" presId="urn:microsoft.com/office/officeart/2005/8/layout/hList7"/>
    <dgm:cxn modelId="{46EC82E6-C932-49BD-93CA-17A4EE671000}" type="presParOf" srcId="{5DD86E6F-7168-4AA2-8F79-D7FA3634F310}" destId="{DD5D6271-CD1E-4005-8CC8-1A787E46D3EA}" srcOrd="3" destOrd="0" presId="urn:microsoft.com/office/officeart/2005/8/layout/hList7"/>
    <dgm:cxn modelId="{640C9937-8B36-43E4-A533-3B89AB88B6C8}" type="presParOf" srcId="{1CB89158-625E-4277-99BF-6035D79F4FFD}" destId="{5CD516EA-2BBD-4634-A742-07EF27C040F6}" srcOrd="1" destOrd="0" presId="urn:microsoft.com/office/officeart/2005/8/layout/hList7"/>
    <dgm:cxn modelId="{F4DA1D14-D12A-4E12-9A24-1EF0E82A62F1}" type="presParOf" srcId="{1CB89158-625E-4277-99BF-6035D79F4FFD}" destId="{C03393EC-015D-4D73-BE0A-67A708DE05B8}" srcOrd="2" destOrd="0" presId="urn:microsoft.com/office/officeart/2005/8/layout/hList7"/>
    <dgm:cxn modelId="{55099A9B-8D50-4193-819B-4AD906BF8440}" type="presParOf" srcId="{C03393EC-015D-4D73-BE0A-67A708DE05B8}" destId="{1B03D3CE-547D-46CC-A5EB-E0F15E1EC734}" srcOrd="0" destOrd="0" presId="urn:microsoft.com/office/officeart/2005/8/layout/hList7"/>
    <dgm:cxn modelId="{7AF6E473-2C97-48C2-AC7C-5E0C2B41BC60}" type="presParOf" srcId="{C03393EC-015D-4D73-BE0A-67A708DE05B8}" destId="{54DFA2C6-243F-4D70-9D46-E94BEA9708C7}" srcOrd="1" destOrd="0" presId="urn:microsoft.com/office/officeart/2005/8/layout/hList7"/>
    <dgm:cxn modelId="{EF0272E0-963A-46E3-8131-2C559D20E56C}" type="presParOf" srcId="{C03393EC-015D-4D73-BE0A-67A708DE05B8}" destId="{C3689DB0-B328-4B01-8759-3CF859B4BE81}" srcOrd="2" destOrd="0" presId="urn:microsoft.com/office/officeart/2005/8/layout/hList7"/>
    <dgm:cxn modelId="{79650CD0-1621-4876-AFFC-A0BC891E6F86}" type="presParOf" srcId="{C03393EC-015D-4D73-BE0A-67A708DE05B8}" destId="{921538F0-3E88-49F7-A8B2-2475BB6E5A34}" srcOrd="3" destOrd="0" presId="urn:microsoft.com/office/officeart/2005/8/layout/hList7"/>
    <dgm:cxn modelId="{DF9CB101-2C87-4DA7-8F49-A4C151892B96}" type="presParOf" srcId="{1CB89158-625E-4277-99BF-6035D79F4FFD}" destId="{FC79D547-957F-430C-8412-D6478259B100}" srcOrd="3" destOrd="0" presId="urn:microsoft.com/office/officeart/2005/8/layout/hList7"/>
    <dgm:cxn modelId="{E8FA5F31-91E3-4638-BFA0-28391552F579}" type="presParOf" srcId="{1CB89158-625E-4277-99BF-6035D79F4FFD}" destId="{0CAAE720-7DFD-4C6C-A8ED-A99A8A7A9A62}" srcOrd="4" destOrd="0" presId="urn:microsoft.com/office/officeart/2005/8/layout/hList7"/>
    <dgm:cxn modelId="{AC82E06A-018D-41F7-AEF4-C40162BCE83A}" type="presParOf" srcId="{0CAAE720-7DFD-4C6C-A8ED-A99A8A7A9A62}" destId="{49355DCE-5881-4F7F-BB4B-E72F195D4DD6}" srcOrd="0" destOrd="0" presId="urn:microsoft.com/office/officeart/2005/8/layout/hList7"/>
    <dgm:cxn modelId="{1EAD20F5-0B4F-4B90-9950-CC4103C57131}" type="presParOf" srcId="{0CAAE720-7DFD-4C6C-A8ED-A99A8A7A9A62}" destId="{6571A312-8518-46AE-9827-972403D15288}" srcOrd="1" destOrd="0" presId="urn:microsoft.com/office/officeart/2005/8/layout/hList7"/>
    <dgm:cxn modelId="{88F564A5-2E25-418F-BF46-C4C0EB047638}" type="presParOf" srcId="{0CAAE720-7DFD-4C6C-A8ED-A99A8A7A9A62}" destId="{030F47FE-EC41-4C01-B9D9-4B3E19CA7CED}" srcOrd="2" destOrd="0" presId="urn:microsoft.com/office/officeart/2005/8/layout/hList7"/>
    <dgm:cxn modelId="{3801DA60-BBED-4F51-ADE2-E18F872FBDD9}" type="presParOf" srcId="{0CAAE720-7DFD-4C6C-A8ED-A99A8A7A9A62}" destId="{4BE0B798-1800-41D8-8CA5-49344D88CBFC}" srcOrd="3" destOrd="0" presId="urn:microsoft.com/office/officeart/2005/8/layout/hList7"/>
    <dgm:cxn modelId="{7F28A440-6B9E-4C8D-9DB4-AD4365133E2A}" type="presParOf" srcId="{1CB89158-625E-4277-99BF-6035D79F4FFD}" destId="{EDEB6798-873B-4F45-92BD-52186E0D22FB}" srcOrd="5" destOrd="0" presId="urn:microsoft.com/office/officeart/2005/8/layout/hList7"/>
    <dgm:cxn modelId="{8BFD18A3-2314-4ABB-B722-E842DAE99B3E}" type="presParOf" srcId="{1CB89158-625E-4277-99BF-6035D79F4FFD}" destId="{C991D3AD-3328-456A-899D-0A570BCD3DD4}" srcOrd="6" destOrd="0" presId="urn:microsoft.com/office/officeart/2005/8/layout/hList7"/>
    <dgm:cxn modelId="{333F073E-2EC1-4980-A3F7-C1C43FE809BA}" type="presParOf" srcId="{C991D3AD-3328-456A-899D-0A570BCD3DD4}" destId="{FF54B59A-B1B8-421A-9C54-EFC22607AB37}" srcOrd="0" destOrd="0" presId="urn:microsoft.com/office/officeart/2005/8/layout/hList7"/>
    <dgm:cxn modelId="{F6231E4A-B914-484E-A15A-D5B37BC9B30C}" type="presParOf" srcId="{C991D3AD-3328-456A-899D-0A570BCD3DD4}" destId="{101F5C9A-DF9C-4416-A018-B2E74200C243}" srcOrd="1" destOrd="0" presId="urn:microsoft.com/office/officeart/2005/8/layout/hList7"/>
    <dgm:cxn modelId="{2A1148F4-1BCF-48EC-9683-DEC0473B8CF2}" type="presParOf" srcId="{C991D3AD-3328-456A-899D-0A570BCD3DD4}" destId="{7A21D66F-C969-41EF-850F-F84477A748BC}" srcOrd="2" destOrd="0" presId="urn:microsoft.com/office/officeart/2005/8/layout/hList7"/>
    <dgm:cxn modelId="{6AAE0958-AD55-4C08-B0A4-5988DD35BF42}" type="presParOf" srcId="{C991D3AD-3328-456A-899D-0A570BCD3DD4}" destId="{DFC1C8F6-75C1-49CA-B8F5-76CE3BABDA2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56F632-FBBD-43CD-9928-B72AC3E64121}" type="doc">
      <dgm:prSet loTypeId="urn:microsoft.com/office/officeart/2005/8/layout/pyramid3" loCatId="pyramid" qsTypeId="urn:microsoft.com/office/officeart/2005/8/quickstyle/simple1" qsCatId="simple" csTypeId="urn:microsoft.com/office/officeart/2005/8/colors/accent6_4" csCatId="accent6" phldr="1"/>
      <dgm:spPr/>
    </dgm:pt>
    <dgm:pt modelId="{571DEA0F-F492-416E-A01C-B33363D8320E}">
      <dgm:prSet phldrT="[Text]" custT="1"/>
      <dgm:spPr>
        <a:solidFill>
          <a:srgbClr val="457776"/>
        </a:solidFill>
      </dgm:spPr>
      <dgm:t>
        <a:bodyPr/>
        <a:lstStyle/>
        <a:p>
          <a:pPr rtl="0">
            <a:spcAft>
              <a:spcPts val="600"/>
            </a:spcAft>
          </a:pPr>
          <a:r>
            <a:rPr lang="en-US" sz="2800" b="1">
              <a:solidFill>
                <a:schemeClr val="bg2"/>
              </a:solidFill>
              <a:effectLst/>
              <a:latin typeface="Calibri"/>
              <a:ea typeface="Calibri"/>
              <a:cs typeface="Calibri"/>
            </a:rPr>
            <a:t>98 </a:t>
          </a:r>
          <a:r>
            <a:rPr lang="en-US" sz="2800" b="1">
              <a:solidFill>
                <a:schemeClr val="bg2"/>
              </a:solidFill>
              <a:latin typeface="Calibri"/>
              <a:ea typeface="Calibri"/>
              <a:cs typeface="Calibri"/>
            </a:rPr>
            <a:t>C</a:t>
          </a:r>
          <a:r>
            <a:rPr lang="en-US" sz="2800" b="1">
              <a:solidFill>
                <a:schemeClr val="bg2"/>
              </a:solidFill>
              <a:effectLst/>
              <a:latin typeface="Calibri"/>
              <a:ea typeface="Calibri"/>
              <a:cs typeface="Calibri"/>
            </a:rPr>
            <a:t>ounties </a:t>
          </a:r>
        </a:p>
        <a:p>
          <a:pPr>
            <a:spcAft>
              <a:spcPts val="600"/>
            </a:spcAft>
          </a:pPr>
          <a:r>
            <a:rPr lang="en-US" sz="2400" b="0">
              <a:solidFill>
                <a:schemeClr val="bg2"/>
              </a:solidFill>
              <a:effectLst/>
              <a:latin typeface="Calibri"/>
              <a:ea typeface="Calibri"/>
              <a:cs typeface="Calibri"/>
            </a:rPr>
            <a:t>Participated in TA Center activities</a:t>
          </a:r>
          <a:endParaRPr lang="en-US" sz="2400" b="0">
            <a:solidFill>
              <a:schemeClr val="bg2"/>
            </a:solidFill>
            <a:latin typeface="Calibri"/>
            <a:ea typeface="Calibri"/>
            <a:cs typeface="Calibri"/>
          </a:endParaRPr>
        </a:p>
      </dgm:t>
    </dgm:pt>
    <dgm:pt modelId="{B59A782B-8055-4252-AF0B-23C93E80625C}" type="parTrans" cxnId="{876F5CCB-42A3-4877-B5A8-930FE860C6CB}">
      <dgm:prSet/>
      <dgm:spPr/>
      <dgm:t>
        <a:bodyPr/>
        <a:lstStyle/>
        <a:p>
          <a:endParaRPr lang="en-US"/>
        </a:p>
      </dgm:t>
    </dgm:pt>
    <dgm:pt modelId="{8398DEFE-9364-443C-8B75-127861F2B8E1}" type="sibTrans" cxnId="{876F5CCB-42A3-4877-B5A8-930FE860C6CB}">
      <dgm:prSet/>
      <dgm:spPr/>
      <dgm:t>
        <a:bodyPr/>
        <a:lstStyle/>
        <a:p>
          <a:endParaRPr lang="en-US"/>
        </a:p>
      </dgm:t>
    </dgm:pt>
    <dgm:pt modelId="{A1681221-2EEB-46D1-9F1C-291E01DFBDB4}">
      <dgm:prSet phldrT="[Text]" custT="1"/>
      <dgm:spPr>
        <a:solidFill>
          <a:srgbClr val="C6E8E9"/>
        </a:solidFill>
      </dgm:spPr>
      <dgm:t>
        <a:bodyPr/>
        <a:lstStyle/>
        <a:p>
          <a:pPr rtl="0">
            <a:spcAft>
              <a:spcPts val="600"/>
            </a:spcAft>
          </a:pPr>
          <a:r>
            <a:rPr lang="en-US" sz="2800" b="1">
              <a:latin typeface="Calibri" panose="020F0502020204030204"/>
            </a:rPr>
            <a:t>37 Counties</a:t>
          </a:r>
          <a:endParaRPr lang="en-US" sz="2300" b="0">
            <a:latin typeface="Calibri"/>
            <a:ea typeface="Calibri"/>
            <a:cs typeface="Calibri"/>
          </a:endParaRPr>
        </a:p>
        <a:p>
          <a:pPr rtl="0">
            <a:spcAft>
              <a:spcPts val="600"/>
            </a:spcAft>
          </a:pPr>
          <a:r>
            <a:rPr lang="en-US" sz="2300" b="0">
              <a:latin typeface="Calibri"/>
              <a:ea typeface="Calibri"/>
              <a:cs typeface="Calibri"/>
            </a:rPr>
            <a:t>Engaged with the TA center</a:t>
          </a:r>
          <a:r>
            <a:rPr lang="en-US" sz="2300" b="0">
              <a:latin typeface="Calibri" panose="020F0502020204030204"/>
            </a:rPr>
            <a:t> </a:t>
          </a:r>
          <a:endParaRPr lang="en-US" sz="2300" b="0"/>
        </a:p>
      </dgm:t>
    </dgm:pt>
    <dgm:pt modelId="{E4948380-D9A6-45CB-B7B0-95D1BF2CDC93}" type="parTrans" cxnId="{CF2B5B0B-70F3-48C2-9E39-9EB759058FAB}">
      <dgm:prSet/>
      <dgm:spPr/>
      <dgm:t>
        <a:bodyPr/>
        <a:lstStyle/>
        <a:p>
          <a:endParaRPr lang="en-US"/>
        </a:p>
      </dgm:t>
    </dgm:pt>
    <dgm:pt modelId="{7FA08DF5-F4EA-42CC-8A17-044812413A73}" type="sibTrans" cxnId="{CF2B5B0B-70F3-48C2-9E39-9EB759058FAB}">
      <dgm:prSet/>
      <dgm:spPr/>
      <dgm:t>
        <a:bodyPr/>
        <a:lstStyle/>
        <a:p>
          <a:endParaRPr lang="en-US"/>
        </a:p>
      </dgm:t>
    </dgm:pt>
    <dgm:pt modelId="{C64DEBED-4FD3-4EC5-AE8A-3023857D355B}">
      <dgm:prSet custT="1"/>
      <dgm:spPr>
        <a:solidFill>
          <a:srgbClr val="B3DEC1"/>
        </a:solidFill>
      </dgm:spPr>
      <dgm:t>
        <a:bodyPr/>
        <a:lstStyle/>
        <a:p>
          <a:pPr rtl="0">
            <a:spcAft>
              <a:spcPts val="600"/>
            </a:spcAft>
          </a:pPr>
          <a:r>
            <a:rPr lang="en-US" sz="2800" b="1" dirty="0">
              <a:effectLst/>
              <a:latin typeface="Calibri"/>
              <a:ea typeface="Calibri"/>
              <a:cs typeface="Calibri"/>
            </a:rPr>
            <a:t>22 </a:t>
          </a:r>
          <a:r>
            <a:rPr lang="en-US" sz="2800" b="1" dirty="0">
              <a:latin typeface="Calibri"/>
              <a:ea typeface="Calibri"/>
              <a:cs typeface="Calibri"/>
            </a:rPr>
            <a:t>C</a:t>
          </a:r>
          <a:r>
            <a:rPr lang="en-US" sz="2800" b="1" dirty="0">
              <a:effectLst/>
              <a:latin typeface="Calibri"/>
              <a:ea typeface="Calibri"/>
              <a:cs typeface="Calibri"/>
            </a:rPr>
            <a:t>ounties </a:t>
          </a:r>
        </a:p>
        <a:p>
          <a:pPr>
            <a:spcAft>
              <a:spcPts val="600"/>
            </a:spcAft>
          </a:pPr>
          <a:r>
            <a:rPr lang="en-US" sz="2400" b="0" dirty="0">
              <a:effectLst/>
              <a:latin typeface="Calibri"/>
              <a:ea typeface="Calibri"/>
              <a:cs typeface="Calibri"/>
            </a:rPr>
            <a:t>Passed SU Resolutions</a:t>
          </a:r>
        </a:p>
      </dgm:t>
    </dgm:pt>
    <dgm:pt modelId="{0B3C8D29-F221-4EE9-808B-4CFF0579545B}" type="parTrans" cxnId="{9F56040D-B3C3-4FE7-9F39-4F7DA023B272}">
      <dgm:prSet/>
      <dgm:spPr/>
      <dgm:t>
        <a:bodyPr/>
        <a:lstStyle/>
        <a:p>
          <a:endParaRPr lang="en-US"/>
        </a:p>
      </dgm:t>
    </dgm:pt>
    <dgm:pt modelId="{CD788ABE-6570-46F7-90BB-C7F2BCF308B3}" type="sibTrans" cxnId="{9F56040D-B3C3-4FE7-9F39-4F7DA023B272}">
      <dgm:prSet/>
      <dgm:spPr/>
      <dgm:t>
        <a:bodyPr/>
        <a:lstStyle/>
        <a:p>
          <a:endParaRPr lang="en-US"/>
        </a:p>
      </dgm:t>
    </dgm:pt>
    <dgm:pt modelId="{B60637D4-BC52-4F21-AF9B-FD7DDD017CEA}">
      <dgm:prSet custT="1"/>
      <dgm:spPr>
        <a:solidFill>
          <a:schemeClr val="bg2"/>
        </a:solidFill>
      </dgm:spPr>
      <dgm:t>
        <a:bodyPr/>
        <a:lstStyle/>
        <a:p>
          <a:pPr rtl="0">
            <a:spcAft>
              <a:spcPts val="600"/>
            </a:spcAft>
          </a:pPr>
          <a:r>
            <a:rPr lang="en-US" sz="2400" b="1" dirty="0">
              <a:latin typeface="Calibri"/>
              <a:ea typeface="Calibri"/>
              <a:cs typeface="Calibri"/>
            </a:rPr>
            <a:t>10 Innovator </a:t>
          </a:r>
        </a:p>
        <a:p>
          <a:pPr>
            <a:spcAft>
              <a:spcPts val="600"/>
            </a:spcAft>
          </a:pPr>
          <a:r>
            <a:rPr lang="en-US" sz="2400" b="1" dirty="0">
              <a:latin typeface="Calibri"/>
              <a:ea typeface="Calibri"/>
              <a:cs typeface="Calibri"/>
            </a:rPr>
            <a:t>Counties</a:t>
          </a:r>
        </a:p>
      </dgm:t>
    </dgm:pt>
    <dgm:pt modelId="{FC4C1DCB-3730-4CA9-91C4-32B64AE40C9C}" type="parTrans" cxnId="{A104F0A5-D83D-477E-936D-AE202FD1E091}">
      <dgm:prSet/>
      <dgm:spPr/>
      <dgm:t>
        <a:bodyPr/>
        <a:lstStyle/>
        <a:p>
          <a:endParaRPr lang="en-US"/>
        </a:p>
      </dgm:t>
    </dgm:pt>
    <dgm:pt modelId="{23FEF3FF-0812-44E9-8EB5-A7566CF4D5E3}" type="sibTrans" cxnId="{A104F0A5-D83D-477E-936D-AE202FD1E091}">
      <dgm:prSet/>
      <dgm:spPr/>
      <dgm:t>
        <a:bodyPr/>
        <a:lstStyle/>
        <a:p>
          <a:endParaRPr lang="en-US"/>
        </a:p>
      </dgm:t>
    </dgm:pt>
    <dgm:pt modelId="{FA4D172B-DE2D-4D0F-9FA3-CE412B8B9E98}" type="pres">
      <dgm:prSet presAssocID="{BC56F632-FBBD-43CD-9928-B72AC3E64121}" presName="Name0" presStyleCnt="0">
        <dgm:presLayoutVars>
          <dgm:dir/>
          <dgm:animLvl val="lvl"/>
          <dgm:resizeHandles val="exact"/>
        </dgm:presLayoutVars>
      </dgm:prSet>
      <dgm:spPr/>
    </dgm:pt>
    <dgm:pt modelId="{356C9FC8-C0A3-4DE6-87E4-6F7530BAF500}" type="pres">
      <dgm:prSet presAssocID="{571DEA0F-F492-416E-A01C-B33363D8320E}" presName="Name8" presStyleCnt="0"/>
      <dgm:spPr/>
    </dgm:pt>
    <dgm:pt modelId="{51603738-213B-466F-8985-1B9FE5621D00}" type="pres">
      <dgm:prSet presAssocID="{571DEA0F-F492-416E-A01C-B33363D8320E}" presName="level" presStyleLbl="node1" presStyleIdx="0" presStyleCnt="4" custLinFactNeighborX="-5779" custLinFactNeighborY="-19445">
        <dgm:presLayoutVars>
          <dgm:chMax val="1"/>
          <dgm:bulletEnabled val="1"/>
        </dgm:presLayoutVars>
      </dgm:prSet>
      <dgm:spPr/>
    </dgm:pt>
    <dgm:pt modelId="{34E7B968-F4EC-4B48-9C3D-35D6BFDD6D28}" type="pres">
      <dgm:prSet presAssocID="{571DEA0F-F492-416E-A01C-B33363D8320E}" presName="levelTx" presStyleLbl="revTx" presStyleIdx="0" presStyleCnt="0">
        <dgm:presLayoutVars>
          <dgm:chMax val="1"/>
          <dgm:bulletEnabled val="1"/>
        </dgm:presLayoutVars>
      </dgm:prSet>
      <dgm:spPr/>
    </dgm:pt>
    <dgm:pt modelId="{0A40441E-FE8C-420B-B7E7-690D63C951F4}" type="pres">
      <dgm:prSet presAssocID="{A1681221-2EEB-46D1-9F1C-291E01DFBDB4}" presName="Name8" presStyleCnt="0"/>
      <dgm:spPr/>
    </dgm:pt>
    <dgm:pt modelId="{284DE582-5EAD-45DB-BA42-2C90E5D5769E}" type="pres">
      <dgm:prSet presAssocID="{A1681221-2EEB-46D1-9F1C-291E01DFBDB4}" presName="level" presStyleLbl="node1" presStyleIdx="1" presStyleCnt="4">
        <dgm:presLayoutVars>
          <dgm:chMax val="1"/>
          <dgm:bulletEnabled val="1"/>
        </dgm:presLayoutVars>
      </dgm:prSet>
      <dgm:spPr/>
    </dgm:pt>
    <dgm:pt modelId="{038ECC8B-34BC-4BD3-83E8-A523F2FE8E94}" type="pres">
      <dgm:prSet presAssocID="{A1681221-2EEB-46D1-9F1C-291E01DFBDB4}" presName="levelTx" presStyleLbl="revTx" presStyleIdx="0" presStyleCnt="0">
        <dgm:presLayoutVars>
          <dgm:chMax val="1"/>
          <dgm:bulletEnabled val="1"/>
        </dgm:presLayoutVars>
      </dgm:prSet>
      <dgm:spPr/>
    </dgm:pt>
    <dgm:pt modelId="{7EA6AAAD-84DC-4444-AA28-EEDDA4AA1E94}" type="pres">
      <dgm:prSet presAssocID="{C64DEBED-4FD3-4EC5-AE8A-3023857D355B}" presName="Name8" presStyleCnt="0"/>
      <dgm:spPr/>
    </dgm:pt>
    <dgm:pt modelId="{2DA1B29E-B9C2-4645-9F6F-68B8AB8A2100}" type="pres">
      <dgm:prSet presAssocID="{C64DEBED-4FD3-4EC5-AE8A-3023857D355B}" presName="level" presStyleLbl="node1" presStyleIdx="2" presStyleCnt="4">
        <dgm:presLayoutVars>
          <dgm:chMax val="1"/>
          <dgm:bulletEnabled val="1"/>
        </dgm:presLayoutVars>
      </dgm:prSet>
      <dgm:spPr/>
    </dgm:pt>
    <dgm:pt modelId="{5E659CCA-7AB9-4A1A-B8A7-2B9AC417320F}" type="pres">
      <dgm:prSet presAssocID="{C64DEBED-4FD3-4EC5-AE8A-3023857D355B}" presName="levelTx" presStyleLbl="revTx" presStyleIdx="0" presStyleCnt="0">
        <dgm:presLayoutVars>
          <dgm:chMax val="1"/>
          <dgm:bulletEnabled val="1"/>
        </dgm:presLayoutVars>
      </dgm:prSet>
      <dgm:spPr/>
    </dgm:pt>
    <dgm:pt modelId="{579BCB2A-2680-4275-ACA0-94C264A326D4}" type="pres">
      <dgm:prSet presAssocID="{B60637D4-BC52-4F21-AF9B-FD7DDD017CEA}" presName="Name8" presStyleCnt="0"/>
      <dgm:spPr/>
    </dgm:pt>
    <dgm:pt modelId="{836C4B64-8DC1-4DFB-9484-AB5A0E54DECE}" type="pres">
      <dgm:prSet presAssocID="{B60637D4-BC52-4F21-AF9B-FD7DDD017CEA}" presName="level" presStyleLbl="node1" presStyleIdx="3" presStyleCnt="4" custScaleX="99780" custScaleY="203770" custLinFactNeighborX="0" custLinFactNeighborY="3516">
        <dgm:presLayoutVars>
          <dgm:chMax val="1"/>
          <dgm:bulletEnabled val="1"/>
        </dgm:presLayoutVars>
      </dgm:prSet>
      <dgm:spPr/>
    </dgm:pt>
    <dgm:pt modelId="{EA4C6E00-C239-44C3-B72C-917132A49068}" type="pres">
      <dgm:prSet presAssocID="{B60637D4-BC52-4F21-AF9B-FD7DDD017CEA}" presName="levelTx" presStyleLbl="revTx" presStyleIdx="0" presStyleCnt="0">
        <dgm:presLayoutVars>
          <dgm:chMax val="1"/>
          <dgm:bulletEnabled val="1"/>
        </dgm:presLayoutVars>
      </dgm:prSet>
      <dgm:spPr/>
    </dgm:pt>
  </dgm:ptLst>
  <dgm:cxnLst>
    <dgm:cxn modelId="{CF2B5B0B-70F3-48C2-9E39-9EB759058FAB}" srcId="{BC56F632-FBBD-43CD-9928-B72AC3E64121}" destId="{A1681221-2EEB-46D1-9F1C-291E01DFBDB4}" srcOrd="1" destOrd="0" parTransId="{E4948380-D9A6-45CB-B7B0-95D1BF2CDC93}" sibTransId="{7FA08DF5-F4EA-42CC-8A17-044812413A73}"/>
    <dgm:cxn modelId="{9F56040D-B3C3-4FE7-9F39-4F7DA023B272}" srcId="{BC56F632-FBBD-43CD-9928-B72AC3E64121}" destId="{C64DEBED-4FD3-4EC5-AE8A-3023857D355B}" srcOrd="2" destOrd="0" parTransId="{0B3C8D29-F221-4EE9-808B-4CFF0579545B}" sibTransId="{CD788ABE-6570-46F7-90BB-C7F2BCF308B3}"/>
    <dgm:cxn modelId="{3192E61C-E0F1-4FA8-8D46-584650BB11A4}" type="presOf" srcId="{BC56F632-FBBD-43CD-9928-B72AC3E64121}" destId="{FA4D172B-DE2D-4D0F-9FA3-CE412B8B9E98}" srcOrd="0" destOrd="0" presId="urn:microsoft.com/office/officeart/2005/8/layout/pyramid3"/>
    <dgm:cxn modelId="{29F89525-D8CC-464F-AADC-71E0960A4024}" type="presOf" srcId="{571DEA0F-F492-416E-A01C-B33363D8320E}" destId="{34E7B968-F4EC-4B48-9C3D-35D6BFDD6D28}" srcOrd="1" destOrd="0" presId="urn:microsoft.com/office/officeart/2005/8/layout/pyramid3"/>
    <dgm:cxn modelId="{D51B0232-FF13-4416-99A2-549E91E51B3C}" type="presOf" srcId="{C64DEBED-4FD3-4EC5-AE8A-3023857D355B}" destId="{5E659CCA-7AB9-4A1A-B8A7-2B9AC417320F}" srcOrd="1" destOrd="0" presId="urn:microsoft.com/office/officeart/2005/8/layout/pyramid3"/>
    <dgm:cxn modelId="{373E0867-EE57-4CD6-8E0E-D9853168FA07}" type="presOf" srcId="{A1681221-2EEB-46D1-9F1C-291E01DFBDB4}" destId="{038ECC8B-34BC-4BD3-83E8-A523F2FE8E94}" srcOrd="1" destOrd="0" presId="urn:microsoft.com/office/officeart/2005/8/layout/pyramid3"/>
    <dgm:cxn modelId="{175844A0-E0D7-4B09-A4CE-F418BA3C296F}" type="presOf" srcId="{A1681221-2EEB-46D1-9F1C-291E01DFBDB4}" destId="{284DE582-5EAD-45DB-BA42-2C90E5D5769E}" srcOrd="0" destOrd="0" presId="urn:microsoft.com/office/officeart/2005/8/layout/pyramid3"/>
    <dgm:cxn modelId="{A104F0A5-D83D-477E-936D-AE202FD1E091}" srcId="{BC56F632-FBBD-43CD-9928-B72AC3E64121}" destId="{B60637D4-BC52-4F21-AF9B-FD7DDD017CEA}" srcOrd="3" destOrd="0" parTransId="{FC4C1DCB-3730-4CA9-91C4-32B64AE40C9C}" sibTransId="{23FEF3FF-0812-44E9-8EB5-A7566CF4D5E3}"/>
    <dgm:cxn modelId="{B15B2CC7-B1F0-41DE-AC9E-A4E5F87579E7}" type="presOf" srcId="{571DEA0F-F492-416E-A01C-B33363D8320E}" destId="{51603738-213B-466F-8985-1B9FE5621D00}" srcOrd="0" destOrd="0" presId="urn:microsoft.com/office/officeart/2005/8/layout/pyramid3"/>
    <dgm:cxn modelId="{876F5CCB-42A3-4877-B5A8-930FE860C6CB}" srcId="{BC56F632-FBBD-43CD-9928-B72AC3E64121}" destId="{571DEA0F-F492-416E-A01C-B33363D8320E}" srcOrd="0" destOrd="0" parTransId="{B59A782B-8055-4252-AF0B-23C93E80625C}" sibTransId="{8398DEFE-9364-443C-8B75-127861F2B8E1}"/>
    <dgm:cxn modelId="{74E5FAE5-D2F8-4501-9C8C-C2FFD5990905}" type="presOf" srcId="{C64DEBED-4FD3-4EC5-AE8A-3023857D355B}" destId="{2DA1B29E-B9C2-4645-9F6F-68B8AB8A2100}" srcOrd="0" destOrd="0" presId="urn:microsoft.com/office/officeart/2005/8/layout/pyramid3"/>
    <dgm:cxn modelId="{E68B5AE6-3CE9-4742-851F-8FC45D52095A}" type="presOf" srcId="{B60637D4-BC52-4F21-AF9B-FD7DDD017CEA}" destId="{836C4B64-8DC1-4DFB-9484-AB5A0E54DECE}" srcOrd="0" destOrd="0" presId="urn:microsoft.com/office/officeart/2005/8/layout/pyramid3"/>
    <dgm:cxn modelId="{5C578AEA-E0B3-4062-BFA1-3AB2FA14EA1D}" type="presOf" srcId="{B60637D4-BC52-4F21-AF9B-FD7DDD017CEA}" destId="{EA4C6E00-C239-44C3-B72C-917132A49068}" srcOrd="1" destOrd="0" presId="urn:microsoft.com/office/officeart/2005/8/layout/pyramid3"/>
    <dgm:cxn modelId="{3B885771-BFFF-423D-AB25-CD47EB165ED7}" type="presParOf" srcId="{FA4D172B-DE2D-4D0F-9FA3-CE412B8B9E98}" destId="{356C9FC8-C0A3-4DE6-87E4-6F7530BAF500}" srcOrd="0" destOrd="0" presId="urn:microsoft.com/office/officeart/2005/8/layout/pyramid3"/>
    <dgm:cxn modelId="{0FF847C6-F8D0-4717-9F68-E9BF76E18C61}" type="presParOf" srcId="{356C9FC8-C0A3-4DE6-87E4-6F7530BAF500}" destId="{51603738-213B-466F-8985-1B9FE5621D00}" srcOrd="0" destOrd="0" presId="urn:microsoft.com/office/officeart/2005/8/layout/pyramid3"/>
    <dgm:cxn modelId="{171C4C6A-FC46-4F04-9BBA-7303176A6FFD}" type="presParOf" srcId="{356C9FC8-C0A3-4DE6-87E4-6F7530BAF500}" destId="{34E7B968-F4EC-4B48-9C3D-35D6BFDD6D28}" srcOrd="1" destOrd="0" presId="urn:microsoft.com/office/officeart/2005/8/layout/pyramid3"/>
    <dgm:cxn modelId="{DC7F56C2-4892-4C1B-BAAA-6EDBD5FDCAAF}" type="presParOf" srcId="{FA4D172B-DE2D-4D0F-9FA3-CE412B8B9E98}" destId="{0A40441E-FE8C-420B-B7E7-690D63C951F4}" srcOrd="1" destOrd="0" presId="urn:microsoft.com/office/officeart/2005/8/layout/pyramid3"/>
    <dgm:cxn modelId="{D90539C6-E1CC-4044-A469-DB8A7C4D159A}" type="presParOf" srcId="{0A40441E-FE8C-420B-B7E7-690D63C951F4}" destId="{284DE582-5EAD-45DB-BA42-2C90E5D5769E}" srcOrd="0" destOrd="0" presId="urn:microsoft.com/office/officeart/2005/8/layout/pyramid3"/>
    <dgm:cxn modelId="{14A9F147-30B2-4C81-BC58-7C35EEF71D99}" type="presParOf" srcId="{0A40441E-FE8C-420B-B7E7-690D63C951F4}" destId="{038ECC8B-34BC-4BD3-83E8-A523F2FE8E94}" srcOrd="1" destOrd="0" presId="urn:microsoft.com/office/officeart/2005/8/layout/pyramid3"/>
    <dgm:cxn modelId="{8836F77C-9335-4BA6-98F0-A8052E47399B}" type="presParOf" srcId="{FA4D172B-DE2D-4D0F-9FA3-CE412B8B9E98}" destId="{7EA6AAAD-84DC-4444-AA28-EEDDA4AA1E94}" srcOrd="2" destOrd="0" presId="urn:microsoft.com/office/officeart/2005/8/layout/pyramid3"/>
    <dgm:cxn modelId="{9F9838A0-03FF-4AEA-AC67-6A3C40896FF2}" type="presParOf" srcId="{7EA6AAAD-84DC-4444-AA28-EEDDA4AA1E94}" destId="{2DA1B29E-B9C2-4645-9F6F-68B8AB8A2100}" srcOrd="0" destOrd="0" presId="urn:microsoft.com/office/officeart/2005/8/layout/pyramid3"/>
    <dgm:cxn modelId="{2FDDA449-5745-4B19-8A0F-F6CD4F9141F0}" type="presParOf" srcId="{7EA6AAAD-84DC-4444-AA28-EEDDA4AA1E94}" destId="{5E659CCA-7AB9-4A1A-B8A7-2B9AC417320F}" srcOrd="1" destOrd="0" presId="urn:microsoft.com/office/officeart/2005/8/layout/pyramid3"/>
    <dgm:cxn modelId="{C4EB2223-8A65-476D-8BF1-845DC5ED6A6A}" type="presParOf" srcId="{FA4D172B-DE2D-4D0F-9FA3-CE412B8B9E98}" destId="{579BCB2A-2680-4275-ACA0-94C264A326D4}" srcOrd="3" destOrd="0" presId="urn:microsoft.com/office/officeart/2005/8/layout/pyramid3"/>
    <dgm:cxn modelId="{9A173B63-E9EF-4E5D-BEF2-15525C0BE7FF}" type="presParOf" srcId="{579BCB2A-2680-4275-ACA0-94C264A326D4}" destId="{836C4B64-8DC1-4DFB-9484-AB5A0E54DECE}" srcOrd="0" destOrd="0" presId="urn:microsoft.com/office/officeart/2005/8/layout/pyramid3"/>
    <dgm:cxn modelId="{C1A1D05A-24C2-41EF-9E89-4781923FC982}" type="presParOf" srcId="{579BCB2A-2680-4275-ACA0-94C264A326D4}" destId="{EA4C6E00-C239-44C3-B72C-917132A49068}"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65192C-E285-422D-85AE-8E1C79C82726}" type="doc">
      <dgm:prSet loTypeId="urn:microsoft.com/office/officeart/2005/8/layout/list1" loCatId="list" qsTypeId="urn:microsoft.com/office/officeart/2005/8/quickstyle/simple1" qsCatId="simple" csTypeId="urn:microsoft.com/office/officeart/2005/8/colors/accent6_1" csCatId="accent6" phldr="1"/>
      <dgm:spPr/>
      <dgm:t>
        <a:bodyPr/>
        <a:lstStyle/>
        <a:p>
          <a:endParaRPr lang="en-US"/>
        </a:p>
      </dgm:t>
    </dgm:pt>
    <dgm:pt modelId="{E665F06F-966C-45B9-BF6B-55BA74A1C4CF}">
      <dgm:prSet phldrT="[Text]" custT="1"/>
      <dgm:spPr/>
      <dgm:t>
        <a:bodyPr/>
        <a:lstStyle/>
        <a:p>
          <a:r>
            <a:rPr lang="en-US" sz="1800" dirty="0"/>
            <a:t>Is our leadership committed?</a:t>
          </a:r>
        </a:p>
      </dgm:t>
    </dgm:pt>
    <dgm:pt modelId="{479FF75C-C557-4676-A6B3-9624387D34E6}" type="parTrans" cxnId="{0858C31A-1D76-4D4D-B3C0-BB0EA546A523}">
      <dgm:prSet/>
      <dgm:spPr/>
      <dgm:t>
        <a:bodyPr/>
        <a:lstStyle/>
        <a:p>
          <a:endParaRPr lang="en-US"/>
        </a:p>
      </dgm:t>
    </dgm:pt>
    <dgm:pt modelId="{35B25685-14AC-4461-9D79-55FDF55A84F3}" type="sibTrans" cxnId="{0858C31A-1D76-4D4D-B3C0-BB0EA546A523}">
      <dgm:prSet/>
      <dgm:spPr/>
      <dgm:t>
        <a:bodyPr/>
        <a:lstStyle/>
        <a:p>
          <a:endParaRPr lang="en-US"/>
        </a:p>
      </dgm:t>
    </dgm:pt>
    <dgm:pt modelId="{35D9DEAA-E1CF-44CE-B3D5-A68378B443A1}">
      <dgm:prSet phldrT="[Text]" custT="1"/>
      <dgm:spPr/>
      <dgm:t>
        <a:bodyPr/>
        <a:lstStyle/>
        <a:p>
          <a:r>
            <a:rPr lang="en-US" sz="1800" dirty="0"/>
            <a:t>Do we conduct timely screening and assessments?</a:t>
          </a:r>
        </a:p>
      </dgm:t>
    </dgm:pt>
    <dgm:pt modelId="{675E50CC-F966-4493-8CC7-F50AC8CD1D2C}" type="parTrans" cxnId="{B2C6BCB2-A8D4-49E3-AAE1-506822236C2E}">
      <dgm:prSet/>
      <dgm:spPr/>
      <dgm:t>
        <a:bodyPr/>
        <a:lstStyle/>
        <a:p>
          <a:endParaRPr lang="en-US"/>
        </a:p>
      </dgm:t>
    </dgm:pt>
    <dgm:pt modelId="{9F0EDD27-D542-4591-A9A5-3E453FA7870B}" type="sibTrans" cxnId="{B2C6BCB2-A8D4-49E3-AAE1-506822236C2E}">
      <dgm:prSet/>
      <dgm:spPr/>
      <dgm:t>
        <a:bodyPr/>
        <a:lstStyle/>
        <a:p>
          <a:endParaRPr lang="en-US"/>
        </a:p>
      </dgm:t>
    </dgm:pt>
    <dgm:pt modelId="{D256FFFD-E276-4A26-AB97-E6C1C151EBCF}">
      <dgm:prSet phldrT="[Text]" custT="1"/>
      <dgm:spPr/>
      <dgm:t>
        <a:bodyPr/>
        <a:lstStyle/>
        <a:p>
          <a:r>
            <a:rPr lang="en-US" sz="1800" dirty="0"/>
            <a:t>Do we have baseline data?</a:t>
          </a:r>
        </a:p>
      </dgm:t>
    </dgm:pt>
    <dgm:pt modelId="{19341754-3E32-43FE-A28A-C0BDAFAB04B8}" type="parTrans" cxnId="{3A47FC6C-F33F-4C7A-95CB-FB3E32128C4F}">
      <dgm:prSet/>
      <dgm:spPr/>
      <dgm:t>
        <a:bodyPr/>
        <a:lstStyle/>
        <a:p>
          <a:endParaRPr lang="en-US"/>
        </a:p>
      </dgm:t>
    </dgm:pt>
    <dgm:pt modelId="{0341EFA3-E533-4514-B717-54A37CB4FA55}" type="sibTrans" cxnId="{3A47FC6C-F33F-4C7A-95CB-FB3E32128C4F}">
      <dgm:prSet/>
      <dgm:spPr/>
      <dgm:t>
        <a:bodyPr/>
        <a:lstStyle/>
        <a:p>
          <a:endParaRPr lang="en-US"/>
        </a:p>
      </dgm:t>
    </dgm:pt>
    <dgm:pt modelId="{42DD5E81-B87D-47CF-817C-4C128003262B}">
      <dgm:prSet phldrT="[Text]" custT="1"/>
      <dgm:spPr/>
      <dgm:t>
        <a:bodyPr/>
        <a:lstStyle/>
        <a:p>
          <a:r>
            <a:rPr lang="en-US" sz="1800" dirty="0"/>
            <a:t>Have we conducted a process analysis and inventory of services?</a:t>
          </a:r>
        </a:p>
      </dgm:t>
    </dgm:pt>
    <dgm:pt modelId="{AEA5C2EE-5748-46E7-9B6B-0D68AF2E0618}" type="parTrans" cxnId="{1E1F969F-61BE-4398-9664-542C9085F60D}">
      <dgm:prSet/>
      <dgm:spPr/>
      <dgm:t>
        <a:bodyPr/>
        <a:lstStyle/>
        <a:p>
          <a:endParaRPr lang="en-US"/>
        </a:p>
      </dgm:t>
    </dgm:pt>
    <dgm:pt modelId="{E12F0030-9CCE-414C-81C7-08F3B1DB94E4}" type="sibTrans" cxnId="{1E1F969F-61BE-4398-9664-542C9085F60D}">
      <dgm:prSet/>
      <dgm:spPr/>
      <dgm:t>
        <a:bodyPr/>
        <a:lstStyle/>
        <a:p>
          <a:endParaRPr lang="en-US"/>
        </a:p>
      </dgm:t>
    </dgm:pt>
    <dgm:pt modelId="{46671811-2479-4748-AF3C-ED25FBEFFF6B}">
      <dgm:prSet phldrT="[Text]" custT="1"/>
      <dgm:spPr/>
      <dgm:t>
        <a:bodyPr/>
        <a:lstStyle/>
        <a:p>
          <a:r>
            <a:rPr lang="en-US" sz="1800" dirty="0"/>
            <a:t>Have we prioritized policy, practice, and funding improvements?</a:t>
          </a:r>
        </a:p>
      </dgm:t>
    </dgm:pt>
    <dgm:pt modelId="{251DD64D-0B0E-40F1-B795-5F6EFA33144C}" type="parTrans" cxnId="{C2A1BB29-FB60-4FE0-9FBA-DB6A0E6144D7}">
      <dgm:prSet/>
      <dgm:spPr/>
      <dgm:t>
        <a:bodyPr/>
        <a:lstStyle/>
        <a:p>
          <a:endParaRPr lang="en-US"/>
        </a:p>
      </dgm:t>
    </dgm:pt>
    <dgm:pt modelId="{865FA8A8-98A9-4D48-BE81-4E604C2F72A8}" type="sibTrans" cxnId="{C2A1BB29-FB60-4FE0-9FBA-DB6A0E6144D7}">
      <dgm:prSet/>
      <dgm:spPr/>
      <dgm:t>
        <a:bodyPr/>
        <a:lstStyle/>
        <a:p>
          <a:endParaRPr lang="en-US"/>
        </a:p>
      </dgm:t>
    </dgm:pt>
    <dgm:pt modelId="{C90752D1-C09A-4D1D-A9E8-C6BB15DDF942}">
      <dgm:prSet phldrT="[Text]" custT="1"/>
      <dgm:spPr/>
      <dgm:t>
        <a:bodyPr/>
        <a:lstStyle/>
        <a:p>
          <a:r>
            <a:rPr lang="en-US" sz="1800" dirty="0"/>
            <a:t>Do we track progress?</a:t>
          </a:r>
        </a:p>
      </dgm:t>
    </dgm:pt>
    <dgm:pt modelId="{8AE06F98-B186-4ED1-B697-7A68ADC2D3A4}" type="parTrans" cxnId="{94877607-BAA0-49CD-8D66-A2BC7FD0AD60}">
      <dgm:prSet/>
      <dgm:spPr/>
      <dgm:t>
        <a:bodyPr/>
        <a:lstStyle/>
        <a:p>
          <a:endParaRPr lang="en-US"/>
        </a:p>
      </dgm:t>
    </dgm:pt>
    <dgm:pt modelId="{9F14A70A-E971-4593-BF29-5E3F23F258CD}" type="sibTrans" cxnId="{94877607-BAA0-49CD-8D66-A2BC7FD0AD60}">
      <dgm:prSet/>
      <dgm:spPr/>
      <dgm:t>
        <a:bodyPr/>
        <a:lstStyle/>
        <a:p>
          <a:endParaRPr lang="en-US"/>
        </a:p>
      </dgm:t>
    </dgm:pt>
    <dgm:pt modelId="{E7D35AD0-D19B-4F85-AE5A-964AC3F04BBA}">
      <dgm:prSet phldrT="[Text]" custT="1"/>
      <dgm:spPr/>
      <dgm:t>
        <a:bodyPr/>
        <a:lstStyle/>
        <a:p>
          <a:r>
            <a:rPr lang="en-US" sz="1800" dirty="0"/>
            <a:t>Establish a mandate, assemble a planning team, develop a mission/vision statement.</a:t>
          </a:r>
        </a:p>
      </dgm:t>
    </dgm:pt>
    <dgm:pt modelId="{5A85ACFF-F01B-4C0C-95FD-04E45919680D}" type="parTrans" cxnId="{37D024FB-7E41-4FCB-92AD-493865893094}">
      <dgm:prSet/>
      <dgm:spPr/>
      <dgm:t>
        <a:bodyPr/>
        <a:lstStyle/>
        <a:p>
          <a:endParaRPr lang="en-US"/>
        </a:p>
      </dgm:t>
    </dgm:pt>
    <dgm:pt modelId="{36C3ED6F-66E8-4F35-A5A0-8585096C97C3}" type="sibTrans" cxnId="{37D024FB-7E41-4FCB-92AD-493865893094}">
      <dgm:prSet/>
      <dgm:spPr/>
      <dgm:t>
        <a:bodyPr/>
        <a:lstStyle/>
        <a:p>
          <a:endParaRPr lang="en-US"/>
        </a:p>
      </dgm:t>
    </dgm:pt>
    <dgm:pt modelId="{1B93C793-0AB0-4AF6-B910-FEFBBF7955AF}">
      <dgm:prSet phldrT="[Text]" custT="1"/>
      <dgm:spPr/>
      <dgm:t>
        <a:bodyPr/>
        <a:lstStyle/>
        <a:p>
          <a:r>
            <a:rPr lang="en-US" sz="1800"/>
            <a:t>Establish shared definitions and a validated screening tool and develop screening and assessment processes. </a:t>
          </a:r>
        </a:p>
      </dgm:t>
    </dgm:pt>
    <dgm:pt modelId="{12D4CAE8-1813-44D2-B55F-0BF14C927E56}" type="parTrans" cxnId="{F93FE3CF-EBB3-44E7-9903-9146847B63BC}">
      <dgm:prSet/>
      <dgm:spPr/>
      <dgm:t>
        <a:bodyPr/>
        <a:lstStyle/>
        <a:p>
          <a:endParaRPr lang="en-US"/>
        </a:p>
      </dgm:t>
    </dgm:pt>
    <dgm:pt modelId="{7BD0201A-549B-42A3-AE78-8FFE0D4D7594}" type="sibTrans" cxnId="{F93FE3CF-EBB3-44E7-9903-9146847B63BC}">
      <dgm:prSet/>
      <dgm:spPr/>
      <dgm:t>
        <a:bodyPr/>
        <a:lstStyle/>
        <a:p>
          <a:endParaRPr lang="en-US"/>
        </a:p>
      </dgm:t>
    </dgm:pt>
    <dgm:pt modelId="{38258469-BFAC-403B-B1D6-CD1265AC7D27}">
      <dgm:prSet phldrT="[Text]" custT="1"/>
      <dgm:spPr/>
      <dgm:t>
        <a:bodyPr/>
        <a:lstStyle/>
        <a:p>
          <a:r>
            <a:rPr lang="en-US" sz="1800" dirty="0"/>
            <a:t>Capture data that informs decision-making, collect baseline data for the jail, produce regular reports.</a:t>
          </a:r>
        </a:p>
      </dgm:t>
    </dgm:pt>
    <dgm:pt modelId="{03080709-5945-4B30-B57C-9710AB904FB9}" type="parTrans" cxnId="{875FC0D9-A46A-4B6D-8CF6-0D3F08E3BD6C}">
      <dgm:prSet/>
      <dgm:spPr/>
      <dgm:t>
        <a:bodyPr/>
        <a:lstStyle/>
        <a:p>
          <a:endParaRPr lang="en-US"/>
        </a:p>
      </dgm:t>
    </dgm:pt>
    <dgm:pt modelId="{4192BAF4-8873-4D12-94BA-F0881771B376}" type="sibTrans" cxnId="{875FC0D9-A46A-4B6D-8CF6-0D3F08E3BD6C}">
      <dgm:prSet/>
      <dgm:spPr/>
      <dgm:t>
        <a:bodyPr/>
        <a:lstStyle/>
        <a:p>
          <a:endParaRPr lang="en-US"/>
        </a:p>
      </dgm:t>
    </dgm:pt>
    <dgm:pt modelId="{4BCEED7C-E29D-4812-90AB-1B3B9A47CD0C}">
      <dgm:prSet phldrT="[Text]" custT="1"/>
      <dgm:spPr/>
      <dgm:t>
        <a:bodyPr/>
        <a:lstStyle/>
        <a:p>
          <a:r>
            <a:rPr lang="en-US" sz="1800" dirty="0"/>
            <a:t>Complete a detailed process analysis and identify service gaps and evidence-based practices to implement. </a:t>
          </a:r>
        </a:p>
      </dgm:t>
    </dgm:pt>
    <dgm:pt modelId="{78878EE9-AB5C-418D-BA4B-5EC333D78323}" type="parTrans" cxnId="{FCF1FADA-9CE9-4582-B892-D24545FA3773}">
      <dgm:prSet/>
      <dgm:spPr/>
      <dgm:t>
        <a:bodyPr/>
        <a:lstStyle/>
        <a:p>
          <a:endParaRPr lang="en-US"/>
        </a:p>
      </dgm:t>
    </dgm:pt>
    <dgm:pt modelId="{3CF7EEE1-5C3B-47CE-8BB4-190A98B6D240}" type="sibTrans" cxnId="{FCF1FADA-9CE9-4582-B892-D24545FA3773}">
      <dgm:prSet/>
      <dgm:spPr/>
      <dgm:t>
        <a:bodyPr/>
        <a:lstStyle/>
        <a:p>
          <a:endParaRPr lang="en-US"/>
        </a:p>
      </dgm:t>
    </dgm:pt>
    <dgm:pt modelId="{10330DBE-BE5B-4453-A793-B7496A909D89}">
      <dgm:prSet phldrT="[Text]" custT="1"/>
      <dgm:spPr/>
      <dgm:t>
        <a:bodyPr/>
        <a:lstStyle/>
        <a:p>
          <a:r>
            <a:rPr lang="en-US" sz="1800" dirty="0"/>
            <a:t>Prioritize strategies and a descriptive list of needs; account for external funding streams and projected impact of the strategies.</a:t>
          </a:r>
        </a:p>
      </dgm:t>
    </dgm:pt>
    <dgm:pt modelId="{5379C8BA-6D1F-4E06-82D3-9A5F8446D7E4}" type="parTrans" cxnId="{9018221B-A38C-45E3-A0FC-C9C8DA61E65D}">
      <dgm:prSet/>
      <dgm:spPr/>
      <dgm:t>
        <a:bodyPr/>
        <a:lstStyle/>
        <a:p>
          <a:endParaRPr lang="en-US"/>
        </a:p>
      </dgm:t>
    </dgm:pt>
    <dgm:pt modelId="{2299D919-8E97-4E39-84A6-3E5707878758}" type="sibTrans" cxnId="{9018221B-A38C-45E3-A0FC-C9C8DA61E65D}">
      <dgm:prSet/>
      <dgm:spPr/>
      <dgm:t>
        <a:bodyPr/>
        <a:lstStyle/>
        <a:p>
          <a:endParaRPr lang="en-US"/>
        </a:p>
      </dgm:t>
    </dgm:pt>
    <dgm:pt modelId="{07B249E2-3AA2-429F-B5CD-A7D260DC691D}">
      <dgm:prSet phldrT="[Text]" custT="1"/>
      <dgm:spPr/>
      <dgm:t>
        <a:bodyPr/>
        <a:lstStyle/>
        <a:p>
          <a:r>
            <a:rPr lang="en-US" sz="1800" dirty="0"/>
            <a:t>Report on progress of the four key measures. Implement ongoing program evaluation.  </a:t>
          </a:r>
        </a:p>
      </dgm:t>
    </dgm:pt>
    <dgm:pt modelId="{0F1E644E-AD13-43C1-9B52-E3991763C4ED}" type="parTrans" cxnId="{CF6F61DA-ED31-4FB3-9149-590E92A9EF8A}">
      <dgm:prSet/>
      <dgm:spPr/>
      <dgm:t>
        <a:bodyPr/>
        <a:lstStyle/>
        <a:p>
          <a:endParaRPr lang="en-US"/>
        </a:p>
      </dgm:t>
    </dgm:pt>
    <dgm:pt modelId="{4070DBFE-7670-4890-93E4-8FB0D2648B33}" type="sibTrans" cxnId="{CF6F61DA-ED31-4FB3-9149-590E92A9EF8A}">
      <dgm:prSet/>
      <dgm:spPr/>
      <dgm:t>
        <a:bodyPr/>
        <a:lstStyle/>
        <a:p>
          <a:endParaRPr lang="en-US"/>
        </a:p>
      </dgm:t>
    </dgm:pt>
    <dgm:pt modelId="{038E0CA9-5C93-43EA-A4AE-D30F1D6DB7FA}" type="pres">
      <dgm:prSet presAssocID="{2165192C-E285-422D-85AE-8E1C79C82726}" presName="linear" presStyleCnt="0">
        <dgm:presLayoutVars>
          <dgm:dir/>
          <dgm:animLvl val="lvl"/>
          <dgm:resizeHandles val="exact"/>
        </dgm:presLayoutVars>
      </dgm:prSet>
      <dgm:spPr/>
    </dgm:pt>
    <dgm:pt modelId="{9FB706BB-FCC7-476B-B838-EC4712224070}" type="pres">
      <dgm:prSet presAssocID="{E665F06F-966C-45B9-BF6B-55BA74A1C4CF}" presName="parentLin" presStyleCnt="0"/>
      <dgm:spPr/>
    </dgm:pt>
    <dgm:pt modelId="{6A9D109D-D329-41A9-A62B-C5C3B946C7E3}" type="pres">
      <dgm:prSet presAssocID="{E665F06F-966C-45B9-BF6B-55BA74A1C4CF}" presName="parentLeftMargin" presStyleLbl="node1" presStyleIdx="0" presStyleCnt="6"/>
      <dgm:spPr/>
    </dgm:pt>
    <dgm:pt modelId="{ACD564F7-96A3-49B6-BAE8-DB6E9A45C6F2}" type="pres">
      <dgm:prSet presAssocID="{E665F06F-966C-45B9-BF6B-55BA74A1C4CF}" presName="parentText" presStyleLbl="node1" presStyleIdx="0" presStyleCnt="6">
        <dgm:presLayoutVars>
          <dgm:chMax val="0"/>
          <dgm:bulletEnabled val="1"/>
        </dgm:presLayoutVars>
      </dgm:prSet>
      <dgm:spPr/>
    </dgm:pt>
    <dgm:pt modelId="{EC855EEA-064C-4EDD-BC3E-769B6A241BB0}" type="pres">
      <dgm:prSet presAssocID="{E665F06F-966C-45B9-BF6B-55BA74A1C4CF}" presName="negativeSpace" presStyleCnt="0"/>
      <dgm:spPr/>
    </dgm:pt>
    <dgm:pt modelId="{40BA6268-6F78-4DA0-9A74-DE43F55AFF87}" type="pres">
      <dgm:prSet presAssocID="{E665F06F-966C-45B9-BF6B-55BA74A1C4CF}" presName="childText" presStyleLbl="conFgAcc1" presStyleIdx="0" presStyleCnt="6" custScaleY="115379">
        <dgm:presLayoutVars>
          <dgm:bulletEnabled val="1"/>
        </dgm:presLayoutVars>
      </dgm:prSet>
      <dgm:spPr/>
    </dgm:pt>
    <dgm:pt modelId="{DA0C3655-0CCD-4B1A-B8B8-0A79A02691D6}" type="pres">
      <dgm:prSet presAssocID="{35B25685-14AC-4461-9D79-55FDF55A84F3}" presName="spaceBetweenRectangles" presStyleCnt="0"/>
      <dgm:spPr/>
    </dgm:pt>
    <dgm:pt modelId="{EC20414C-5551-4F7F-91CF-DC4D96860264}" type="pres">
      <dgm:prSet presAssocID="{35D9DEAA-E1CF-44CE-B3D5-A68378B443A1}" presName="parentLin" presStyleCnt="0"/>
      <dgm:spPr/>
    </dgm:pt>
    <dgm:pt modelId="{0E9736AB-B9D2-4976-911F-2E2B5900B7C5}" type="pres">
      <dgm:prSet presAssocID="{35D9DEAA-E1CF-44CE-B3D5-A68378B443A1}" presName="parentLeftMargin" presStyleLbl="node1" presStyleIdx="0" presStyleCnt="6"/>
      <dgm:spPr/>
    </dgm:pt>
    <dgm:pt modelId="{465C5654-2F30-4194-BCA9-E3E60389A959}" type="pres">
      <dgm:prSet presAssocID="{35D9DEAA-E1CF-44CE-B3D5-A68378B443A1}" presName="parentText" presStyleLbl="node1" presStyleIdx="1" presStyleCnt="6">
        <dgm:presLayoutVars>
          <dgm:chMax val="0"/>
          <dgm:bulletEnabled val="1"/>
        </dgm:presLayoutVars>
      </dgm:prSet>
      <dgm:spPr/>
    </dgm:pt>
    <dgm:pt modelId="{28C8BC4D-D4C6-402D-8DEC-A86312A705F1}" type="pres">
      <dgm:prSet presAssocID="{35D9DEAA-E1CF-44CE-B3D5-A68378B443A1}" presName="negativeSpace" presStyleCnt="0"/>
      <dgm:spPr/>
    </dgm:pt>
    <dgm:pt modelId="{983A1A4A-F366-4D79-9D58-D0D5C4893A38}" type="pres">
      <dgm:prSet presAssocID="{35D9DEAA-E1CF-44CE-B3D5-A68378B443A1}" presName="childText" presStyleLbl="conFgAcc1" presStyleIdx="1" presStyleCnt="6" custScaleY="99868">
        <dgm:presLayoutVars>
          <dgm:bulletEnabled val="1"/>
        </dgm:presLayoutVars>
      </dgm:prSet>
      <dgm:spPr/>
    </dgm:pt>
    <dgm:pt modelId="{0676BAE0-9D16-40E5-BB4E-1657A85C014D}" type="pres">
      <dgm:prSet presAssocID="{9F0EDD27-D542-4591-A9A5-3E453FA7870B}" presName="spaceBetweenRectangles" presStyleCnt="0"/>
      <dgm:spPr/>
    </dgm:pt>
    <dgm:pt modelId="{BE3BD4C5-9337-44C8-8814-BF88F8F02E05}" type="pres">
      <dgm:prSet presAssocID="{D256FFFD-E276-4A26-AB97-E6C1C151EBCF}" presName="parentLin" presStyleCnt="0"/>
      <dgm:spPr/>
    </dgm:pt>
    <dgm:pt modelId="{6CF560AC-958F-4543-BF63-B218C5C14EAA}" type="pres">
      <dgm:prSet presAssocID="{D256FFFD-E276-4A26-AB97-E6C1C151EBCF}" presName="parentLeftMargin" presStyleLbl="node1" presStyleIdx="1" presStyleCnt="6"/>
      <dgm:spPr/>
    </dgm:pt>
    <dgm:pt modelId="{371BF5CB-558C-498F-94F1-7DF4851373B4}" type="pres">
      <dgm:prSet presAssocID="{D256FFFD-E276-4A26-AB97-E6C1C151EBCF}" presName="parentText" presStyleLbl="node1" presStyleIdx="2" presStyleCnt="6">
        <dgm:presLayoutVars>
          <dgm:chMax val="0"/>
          <dgm:bulletEnabled val="1"/>
        </dgm:presLayoutVars>
      </dgm:prSet>
      <dgm:spPr/>
    </dgm:pt>
    <dgm:pt modelId="{B6A8BE59-85E3-424A-9CEC-9C4F227C8DFD}" type="pres">
      <dgm:prSet presAssocID="{D256FFFD-E276-4A26-AB97-E6C1C151EBCF}" presName="negativeSpace" presStyleCnt="0"/>
      <dgm:spPr/>
    </dgm:pt>
    <dgm:pt modelId="{0DB6C72B-490D-4976-8D97-55C8488B8FAB}" type="pres">
      <dgm:prSet presAssocID="{D256FFFD-E276-4A26-AB97-E6C1C151EBCF}" presName="childText" presStyleLbl="conFgAcc1" presStyleIdx="2" presStyleCnt="6" custScaleY="107690">
        <dgm:presLayoutVars>
          <dgm:bulletEnabled val="1"/>
        </dgm:presLayoutVars>
      </dgm:prSet>
      <dgm:spPr/>
    </dgm:pt>
    <dgm:pt modelId="{E63BFA48-1490-42B3-B18E-249BAAAE6A70}" type="pres">
      <dgm:prSet presAssocID="{0341EFA3-E533-4514-B717-54A37CB4FA55}" presName="spaceBetweenRectangles" presStyleCnt="0"/>
      <dgm:spPr/>
    </dgm:pt>
    <dgm:pt modelId="{847BFCB6-0E3B-45E7-981B-9943F23287B1}" type="pres">
      <dgm:prSet presAssocID="{42DD5E81-B87D-47CF-817C-4C128003262B}" presName="parentLin" presStyleCnt="0"/>
      <dgm:spPr/>
    </dgm:pt>
    <dgm:pt modelId="{290B7343-9BD6-45B6-96B3-D2867AF05A74}" type="pres">
      <dgm:prSet presAssocID="{42DD5E81-B87D-47CF-817C-4C128003262B}" presName="parentLeftMargin" presStyleLbl="node1" presStyleIdx="2" presStyleCnt="6"/>
      <dgm:spPr/>
    </dgm:pt>
    <dgm:pt modelId="{9E91A9F3-A443-4ED5-9CA2-CA74D23AA6CE}" type="pres">
      <dgm:prSet presAssocID="{42DD5E81-B87D-47CF-817C-4C128003262B}" presName="parentText" presStyleLbl="node1" presStyleIdx="3" presStyleCnt="6">
        <dgm:presLayoutVars>
          <dgm:chMax val="0"/>
          <dgm:bulletEnabled val="1"/>
        </dgm:presLayoutVars>
      </dgm:prSet>
      <dgm:spPr/>
    </dgm:pt>
    <dgm:pt modelId="{8CE1805E-9E19-4CF7-A37A-C87B79ECC893}" type="pres">
      <dgm:prSet presAssocID="{42DD5E81-B87D-47CF-817C-4C128003262B}" presName="negativeSpace" presStyleCnt="0"/>
      <dgm:spPr/>
    </dgm:pt>
    <dgm:pt modelId="{BD09C7F9-EE5B-4188-ACD2-F5970382314F}" type="pres">
      <dgm:prSet presAssocID="{42DD5E81-B87D-47CF-817C-4C128003262B}" presName="childText" presStyleLbl="conFgAcc1" presStyleIdx="3" presStyleCnt="6" custScaleY="98912">
        <dgm:presLayoutVars>
          <dgm:bulletEnabled val="1"/>
        </dgm:presLayoutVars>
      </dgm:prSet>
      <dgm:spPr/>
    </dgm:pt>
    <dgm:pt modelId="{735E6E76-6990-4ED4-9DA7-BECDBE920AFD}" type="pres">
      <dgm:prSet presAssocID="{E12F0030-9CCE-414C-81C7-08F3B1DB94E4}" presName="spaceBetweenRectangles" presStyleCnt="0"/>
      <dgm:spPr/>
    </dgm:pt>
    <dgm:pt modelId="{82D23B1B-7F0F-4098-B51A-7C2377138C88}" type="pres">
      <dgm:prSet presAssocID="{46671811-2479-4748-AF3C-ED25FBEFFF6B}" presName="parentLin" presStyleCnt="0"/>
      <dgm:spPr/>
    </dgm:pt>
    <dgm:pt modelId="{FE9846F5-0614-4A85-990E-7538D627FE41}" type="pres">
      <dgm:prSet presAssocID="{46671811-2479-4748-AF3C-ED25FBEFFF6B}" presName="parentLeftMargin" presStyleLbl="node1" presStyleIdx="3" presStyleCnt="6"/>
      <dgm:spPr/>
    </dgm:pt>
    <dgm:pt modelId="{0500B7AA-4EC5-4B10-B1D8-9643111496F2}" type="pres">
      <dgm:prSet presAssocID="{46671811-2479-4748-AF3C-ED25FBEFFF6B}" presName="parentText" presStyleLbl="node1" presStyleIdx="4" presStyleCnt="6">
        <dgm:presLayoutVars>
          <dgm:chMax val="0"/>
          <dgm:bulletEnabled val="1"/>
        </dgm:presLayoutVars>
      </dgm:prSet>
      <dgm:spPr/>
    </dgm:pt>
    <dgm:pt modelId="{E46C0ED8-5556-4D1D-9CC2-89C4B041DF4F}" type="pres">
      <dgm:prSet presAssocID="{46671811-2479-4748-AF3C-ED25FBEFFF6B}" presName="negativeSpace" presStyleCnt="0"/>
      <dgm:spPr/>
    </dgm:pt>
    <dgm:pt modelId="{B414E327-CF7F-49FC-92C0-3D8E0B9A0EC4}" type="pres">
      <dgm:prSet presAssocID="{46671811-2479-4748-AF3C-ED25FBEFFF6B}" presName="childText" presStyleLbl="conFgAcc1" presStyleIdx="4" presStyleCnt="6" custScaleY="98672">
        <dgm:presLayoutVars>
          <dgm:bulletEnabled val="1"/>
        </dgm:presLayoutVars>
      </dgm:prSet>
      <dgm:spPr/>
    </dgm:pt>
    <dgm:pt modelId="{D343662D-6321-49C8-8484-E457CA06FF81}" type="pres">
      <dgm:prSet presAssocID="{865FA8A8-98A9-4D48-BE81-4E604C2F72A8}" presName="spaceBetweenRectangles" presStyleCnt="0"/>
      <dgm:spPr/>
    </dgm:pt>
    <dgm:pt modelId="{176FFC1A-4F42-4FCE-B383-ADA68295EA20}" type="pres">
      <dgm:prSet presAssocID="{C90752D1-C09A-4D1D-A9E8-C6BB15DDF942}" presName="parentLin" presStyleCnt="0"/>
      <dgm:spPr/>
    </dgm:pt>
    <dgm:pt modelId="{32150BC2-ED22-4700-85DA-5CE90E1F7A1C}" type="pres">
      <dgm:prSet presAssocID="{C90752D1-C09A-4D1D-A9E8-C6BB15DDF942}" presName="parentLeftMargin" presStyleLbl="node1" presStyleIdx="4" presStyleCnt="6"/>
      <dgm:spPr/>
    </dgm:pt>
    <dgm:pt modelId="{9AE57CBB-F973-4459-9FC2-3B4E887AEC19}" type="pres">
      <dgm:prSet presAssocID="{C90752D1-C09A-4D1D-A9E8-C6BB15DDF942}" presName="parentText" presStyleLbl="node1" presStyleIdx="5" presStyleCnt="6">
        <dgm:presLayoutVars>
          <dgm:chMax val="0"/>
          <dgm:bulletEnabled val="1"/>
        </dgm:presLayoutVars>
      </dgm:prSet>
      <dgm:spPr/>
    </dgm:pt>
    <dgm:pt modelId="{9E238BE4-AC04-4E24-9D18-F2BAB526F024}" type="pres">
      <dgm:prSet presAssocID="{C90752D1-C09A-4D1D-A9E8-C6BB15DDF942}" presName="negativeSpace" presStyleCnt="0"/>
      <dgm:spPr/>
    </dgm:pt>
    <dgm:pt modelId="{3768DB0E-26C2-42DD-B187-F71F2DDD4B7E}" type="pres">
      <dgm:prSet presAssocID="{C90752D1-C09A-4D1D-A9E8-C6BB15DDF942}" presName="childText" presStyleLbl="conFgAcc1" presStyleIdx="5" presStyleCnt="6">
        <dgm:presLayoutVars>
          <dgm:bulletEnabled val="1"/>
        </dgm:presLayoutVars>
      </dgm:prSet>
      <dgm:spPr/>
    </dgm:pt>
  </dgm:ptLst>
  <dgm:cxnLst>
    <dgm:cxn modelId="{94877607-BAA0-49CD-8D66-A2BC7FD0AD60}" srcId="{2165192C-E285-422D-85AE-8E1C79C82726}" destId="{C90752D1-C09A-4D1D-A9E8-C6BB15DDF942}" srcOrd="5" destOrd="0" parTransId="{8AE06F98-B186-4ED1-B697-7A68ADC2D3A4}" sibTransId="{9F14A70A-E971-4593-BF29-5E3F23F258CD}"/>
    <dgm:cxn modelId="{D9AB0B13-EDAE-4571-8BBC-F9E1A52F55C8}" type="presOf" srcId="{E665F06F-966C-45B9-BF6B-55BA74A1C4CF}" destId="{6A9D109D-D329-41A9-A62B-C5C3B946C7E3}" srcOrd="0" destOrd="0" presId="urn:microsoft.com/office/officeart/2005/8/layout/list1"/>
    <dgm:cxn modelId="{0858C31A-1D76-4D4D-B3C0-BB0EA546A523}" srcId="{2165192C-E285-422D-85AE-8E1C79C82726}" destId="{E665F06F-966C-45B9-BF6B-55BA74A1C4CF}" srcOrd="0" destOrd="0" parTransId="{479FF75C-C557-4676-A6B3-9624387D34E6}" sibTransId="{35B25685-14AC-4461-9D79-55FDF55A84F3}"/>
    <dgm:cxn modelId="{9018221B-A38C-45E3-A0FC-C9C8DA61E65D}" srcId="{46671811-2479-4748-AF3C-ED25FBEFFF6B}" destId="{10330DBE-BE5B-4453-A793-B7496A909D89}" srcOrd="0" destOrd="0" parTransId="{5379C8BA-6D1F-4E06-82D3-9A5F8446D7E4}" sibTransId="{2299D919-8E97-4E39-84A6-3E5707878758}"/>
    <dgm:cxn modelId="{812C4625-684B-43A7-A260-550BCEAD2444}" type="presOf" srcId="{42DD5E81-B87D-47CF-817C-4C128003262B}" destId="{9E91A9F3-A443-4ED5-9CA2-CA74D23AA6CE}" srcOrd="1" destOrd="0" presId="urn:microsoft.com/office/officeart/2005/8/layout/list1"/>
    <dgm:cxn modelId="{3A8E7727-68D7-487E-BD09-7031CB52F9E7}" type="presOf" srcId="{35D9DEAA-E1CF-44CE-B3D5-A68378B443A1}" destId="{465C5654-2F30-4194-BCA9-E3E60389A959}" srcOrd="1" destOrd="0" presId="urn:microsoft.com/office/officeart/2005/8/layout/list1"/>
    <dgm:cxn modelId="{C2A1BB29-FB60-4FE0-9FBA-DB6A0E6144D7}" srcId="{2165192C-E285-422D-85AE-8E1C79C82726}" destId="{46671811-2479-4748-AF3C-ED25FBEFFF6B}" srcOrd="4" destOrd="0" parTransId="{251DD64D-0B0E-40F1-B795-5F6EFA33144C}" sibTransId="{865FA8A8-98A9-4D48-BE81-4E604C2F72A8}"/>
    <dgm:cxn modelId="{76049F41-00AC-4308-B457-381E697A436B}" type="presOf" srcId="{E7D35AD0-D19B-4F85-AE5A-964AC3F04BBA}" destId="{40BA6268-6F78-4DA0-9A74-DE43F55AFF87}" srcOrd="0" destOrd="0" presId="urn:microsoft.com/office/officeart/2005/8/layout/list1"/>
    <dgm:cxn modelId="{3A47FC6C-F33F-4C7A-95CB-FB3E32128C4F}" srcId="{2165192C-E285-422D-85AE-8E1C79C82726}" destId="{D256FFFD-E276-4A26-AB97-E6C1C151EBCF}" srcOrd="2" destOrd="0" parTransId="{19341754-3E32-43FE-A28A-C0BDAFAB04B8}" sibTransId="{0341EFA3-E533-4514-B717-54A37CB4FA55}"/>
    <dgm:cxn modelId="{FC461575-741B-449D-AA8D-0097A81C1FFE}" type="presOf" srcId="{42DD5E81-B87D-47CF-817C-4C128003262B}" destId="{290B7343-9BD6-45B6-96B3-D2867AF05A74}" srcOrd="0" destOrd="0" presId="urn:microsoft.com/office/officeart/2005/8/layout/list1"/>
    <dgm:cxn modelId="{BA841856-D20B-4461-BBDA-5DF28479E7AC}" type="presOf" srcId="{38258469-BFAC-403B-B1D6-CD1265AC7D27}" destId="{0DB6C72B-490D-4976-8D97-55C8488B8FAB}" srcOrd="0" destOrd="0" presId="urn:microsoft.com/office/officeart/2005/8/layout/list1"/>
    <dgm:cxn modelId="{C9B86859-010B-4C89-AD52-9E1CA2A71660}" type="presOf" srcId="{2165192C-E285-422D-85AE-8E1C79C82726}" destId="{038E0CA9-5C93-43EA-A4AE-D30F1D6DB7FA}" srcOrd="0" destOrd="0" presId="urn:microsoft.com/office/officeart/2005/8/layout/list1"/>
    <dgm:cxn modelId="{374A767C-22FA-426B-903E-A9640EB6D48A}" type="presOf" srcId="{46671811-2479-4748-AF3C-ED25FBEFFF6B}" destId="{FE9846F5-0614-4A85-990E-7538D627FE41}" srcOrd="0" destOrd="0" presId="urn:microsoft.com/office/officeart/2005/8/layout/list1"/>
    <dgm:cxn modelId="{1E1F969F-61BE-4398-9664-542C9085F60D}" srcId="{2165192C-E285-422D-85AE-8E1C79C82726}" destId="{42DD5E81-B87D-47CF-817C-4C128003262B}" srcOrd="3" destOrd="0" parTransId="{AEA5C2EE-5748-46E7-9B6B-0D68AF2E0618}" sibTransId="{E12F0030-9CCE-414C-81C7-08F3B1DB94E4}"/>
    <dgm:cxn modelId="{A8622AA5-FD2A-4D5B-8DC2-78B09443EAAA}" type="presOf" srcId="{35D9DEAA-E1CF-44CE-B3D5-A68378B443A1}" destId="{0E9736AB-B9D2-4976-911F-2E2B5900B7C5}" srcOrd="0" destOrd="0" presId="urn:microsoft.com/office/officeart/2005/8/layout/list1"/>
    <dgm:cxn modelId="{6E9447B2-A4D8-44AA-B1DB-000AC5B789B3}" type="presOf" srcId="{C90752D1-C09A-4D1D-A9E8-C6BB15DDF942}" destId="{9AE57CBB-F973-4459-9FC2-3B4E887AEC19}" srcOrd="1" destOrd="0" presId="urn:microsoft.com/office/officeart/2005/8/layout/list1"/>
    <dgm:cxn modelId="{B2C6BCB2-A8D4-49E3-AAE1-506822236C2E}" srcId="{2165192C-E285-422D-85AE-8E1C79C82726}" destId="{35D9DEAA-E1CF-44CE-B3D5-A68378B443A1}" srcOrd="1" destOrd="0" parTransId="{675E50CC-F966-4493-8CC7-F50AC8CD1D2C}" sibTransId="{9F0EDD27-D542-4591-A9A5-3E453FA7870B}"/>
    <dgm:cxn modelId="{B4CE94B3-B12D-43B7-A3B0-37DB1519FEA9}" type="presOf" srcId="{1B93C793-0AB0-4AF6-B910-FEFBBF7955AF}" destId="{983A1A4A-F366-4D79-9D58-D0D5C4893A38}" srcOrd="0" destOrd="0" presId="urn:microsoft.com/office/officeart/2005/8/layout/list1"/>
    <dgm:cxn modelId="{F7A803BA-B7C5-47FD-A015-595EF24387D0}" type="presOf" srcId="{D256FFFD-E276-4A26-AB97-E6C1C151EBCF}" destId="{6CF560AC-958F-4543-BF63-B218C5C14EAA}" srcOrd="0" destOrd="0" presId="urn:microsoft.com/office/officeart/2005/8/layout/list1"/>
    <dgm:cxn modelId="{E1E819BA-AD41-4506-8E0E-644E3572513C}" type="presOf" srcId="{07B249E2-3AA2-429F-B5CD-A7D260DC691D}" destId="{3768DB0E-26C2-42DD-B187-F71F2DDD4B7E}" srcOrd="0" destOrd="0" presId="urn:microsoft.com/office/officeart/2005/8/layout/list1"/>
    <dgm:cxn modelId="{F9CE73C6-B2B3-4FAE-AEA3-64C3DD965281}" type="presOf" srcId="{D256FFFD-E276-4A26-AB97-E6C1C151EBCF}" destId="{371BF5CB-558C-498F-94F1-7DF4851373B4}" srcOrd="1" destOrd="0" presId="urn:microsoft.com/office/officeart/2005/8/layout/list1"/>
    <dgm:cxn modelId="{B88DC6CB-7A0F-4037-8630-E9C500B15B29}" type="presOf" srcId="{46671811-2479-4748-AF3C-ED25FBEFFF6B}" destId="{0500B7AA-4EC5-4B10-B1D8-9643111496F2}" srcOrd="1" destOrd="0" presId="urn:microsoft.com/office/officeart/2005/8/layout/list1"/>
    <dgm:cxn modelId="{A385E6CD-FC1C-4EEE-8E73-D9426ACD188E}" type="presOf" srcId="{C90752D1-C09A-4D1D-A9E8-C6BB15DDF942}" destId="{32150BC2-ED22-4700-85DA-5CE90E1F7A1C}" srcOrd="0" destOrd="0" presId="urn:microsoft.com/office/officeart/2005/8/layout/list1"/>
    <dgm:cxn modelId="{F93FE3CF-EBB3-44E7-9903-9146847B63BC}" srcId="{35D9DEAA-E1CF-44CE-B3D5-A68378B443A1}" destId="{1B93C793-0AB0-4AF6-B910-FEFBBF7955AF}" srcOrd="0" destOrd="0" parTransId="{12D4CAE8-1813-44D2-B55F-0BF14C927E56}" sibTransId="{7BD0201A-549B-42A3-AE78-8FFE0D4D7594}"/>
    <dgm:cxn modelId="{A676DDD8-0EF6-4357-9ACC-3FB30F0B79EE}" type="presOf" srcId="{4BCEED7C-E29D-4812-90AB-1B3B9A47CD0C}" destId="{BD09C7F9-EE5B-4188-ACD2-F5970382314F}" srcOrd="0" destOrd="0" presId="urn:microsoft.com/office/officeart/2005/8/layout/list1"/>
    <dgm:cxn modelId="{875FC0D9-A46A-4B6D-8CF6-0D3F08E3BD6C}" srcId="{D256FFFD-E276-4A26-AB97-E6C1C151EBCF}" destId="{38258469-BFAC-403B-B1D6-CD1265AC7D27}" srcOrd="0" destOrd="0" parTransId="{03080709-5945-4B30-B57C-9710AB904FB9}" sibTransId="{4192BAF4-8873-4D12-94BA-F0881771B376}"/>
    <dgm:cxn modelId="{037724DA-D486-4E16-8369-988B09154B20}" type="presOf" srcId="{10330DBE-BE5B-4453-A793-B7496A909D89}" destId="{B414E327-CF7F-49FC-92C0-3D8E0B9A0EC4}" srcOrd="0" destOrd="0" presId="urn:microsoft.com/office/officeart/2005/8/layout/list1"/>
    <dgm:cxn modelId="{CF6F61DA-ED31-4FB3-9149-590E92A9EF8A}" srcId="{C90752D1-C09A-4D1D-A9E8-C6BB15DDF942}" destId="{07B249E2-3AA2-429F-B5CD-A7D260DC691D}" srcOrd="0" destOrd="0" parTransId="{0F1E644E-AD13-43C1-9B52-E3991763C4ED}" sibTransId="{4070DBFE-7670-4890-93E4-8FB0D2648B33}"/>
    <dgm:cxn modelId="{FCF1FADA-9CE9-4582-B892-D24545FA3773}" srcId="{42DD5E81-B87D-47CF-817C-4C128003262B}" destId="{4BCEED7C-E29D-4812-90AB-1B3B9A47CD0C}" srcOrd="0" destOrd="0" parTransId="{78878EE9-AB5C-418D-BA4B-5EC333D78323}" sibTransId="{3CF7EEE1-5C3B-47CE-8BB4-190A98B6D240}"/>
    <dgm:cxn modelId="{F41145DB-A8AE-411F-A57D-71E1B2915096}" type="presOf" srcId="{E665F06F-966C-45B9-BF6B-55BA74A1C4CF}" destId="{ACD564F7-96A3-49B6-BAE8-DB6E9A45C6F2}" srcOrd="1" destOrd="0" presId="urn:microsoft.com/office/officeart/2005/8/layout/list1"/>
    <dgm:cxn modelId="{37D024FB-7E41-4FCB-92AD-493865893094}" srcId="{E665F06F-966C-45B9-BF6B-55BA74A1C4CF}" destId="{E7D35AD0-D19B-4F85-AE5A-964AC3F04BBA}" srcOrd="0" destOrd="0" parTransId="{5A85ACFF-F01B-4C0C-95FD-04E45919680D}" sibTransId="{36C3ED6F-66E8-4F35-A5A0-8585096C97C3}"/>
    <dgm:cxn modelId="{8433EB4F-3EB3-42DD-B0E0-EB1E40B7D540}" type="presParOf" srcId="{038E0CA9-5C93-43EA-A4AE-D30F1D6DB7FA}" destId="{9FB706BB-FCC7-476B-B838-EC4712224070}" srcOrd="0" destOrd="0" presId="urn:microsoft.com/office/officeart/2005/8/layout/list1"/>
    <dgm:cxn modelId="{84583EB8-1784-498D-96B4-053D1D28B414}" type="presParOf" srcId="{9FB706BB-FCC7-476B-B838-EC4712224070}" destId="{6A9D109D-D329-41A9-A62B-C5C3B946C7E3}" srcOrd="0" destOrd="0" presId="urn:microsoft.com/office/officeart/2005/8/layout/list1"/>
    <dgm:cxn modelId="{D743BE62-3EFA-4437-B04E-589FE12837C0}" type="presParOf" srcId="{9FB706BB-FCC7-476B-B838-EC4712224070}" destId="{ACD564F7-96A3-49B6-BAE8-DB6E9A45C6F2}" srcOrd="1" destOrd="0" presId="urn:microsoft.com/office/officeart/2005/8/layout/list1"/>
    <dgm:cxn modelId="{43C9CA98-E030-4652-A97E-FE73EEEB16C2}" type="presParOf" srcId="{038E0CA9-5C93-43EA-A4AE-D30F1D6DB7FA}" destId="{EC855EEA-064C-4EDD-BC3E-769B6A241BB0}" srcOrd="1" destOrd="0" presId="urn:microsoft.com/office/officeart/2005/8/layout/list1"/>
    <dgm:cxn modelId="{AD1CAB32-E358-431B-B35C-FF2BB04C3ABB}" type="presParOf" srcId="{038E0CA9-5C93-43EA-A4AE-D30F1D6DB7FA}" destId="{40BA6268-6F78-4DA0-9A74-DE43F55AFF87}" srcOrd="2" destOrd="0" presId="urn:microsoft.com/office/officeart/2005/8/layout/list1"/>
    <dgm:cxn modelId="{2E242E3C-7093-4E60-B505-38DC40D0B1E6}" type="presParOf" srcId="{038E0CA9-5C93-43EA-A4AE-D30F1D6DB7FA}" destId="{DA0C3655-0CCD-4B1A-B8B8-0A79A02691D6}" srcOrd="3" destOrd="0" presId="urn:microsoft.com/office/officeart/2005/8/layout/list1"/>
    <dgm:cxn modelId="{ACCBA6BF-33CA-43A7-973D-AFE166F73048}" type="presParOf" srcId="{038E0CA9-5C93-43EA-A4AE-D30F1D6DB7FA}" destId="{EC20414C-5551-4F7F-91CF-DC4D96860264}" srcOrd="4" destOrd="0" presId="urn:microsoft.com/office/officeart/2005/8/layout/list1"/>
    <dgm:cxn modelId="{CE651F53-A807-492F-8300-D724E9B2AA04}" type="presParOf" srcId="{EC20414C-5551-4F7F-91CF-DC4D96860264}" destId="{0E9736AB-B9D2-4976-911F-2E2B5900B7C5}" srcOrd="0" destOrd="0" presId="urn:microsoft.com/office/officeart/2005/8/layout/list1"/>
    <dgm:cxn modelId="{4668B945-501D-4E56-8163-398674660F24}" type="presParOf" srcId="{EC20414C-5551-4F7F-91CF-DC4D96860264}" destId="{465C5654-2F30-4194-BCA9-E3E60389A959}" srcOrd="1" destOrd="0" presId="urn:microsoft.com/office/officeart/2005/8/layout/list1"/>
    <dgm:cxn modelId="{B7B41883-9FB5-4FB6-B194-FFBD8FBF07FA}" type="presParOf" srcId="{038E0CA9-5C93-43EA-A4AE-D30F1D6DB7FA}" destId="{28C8BC4D-D4C6-402D-8DEC-A86312A705F1}" srcOrd="5" destOrd="0" presId="urn:microsoft.com/office/officeart/2005/8/layout/list1"/>
    <dgm:cxn modelId="{50877812-5A50-46B0-AC6E-DA89EFCCAE8D}" type="presParOf" srcId="{038E0CA9-5C93-43EA-A4AE-D30F1D6DB7FA}" destId="{983A1A4A-F366-4D79-9D58-D0D5C4893A38}" srcOrd="6" destOrd="0" presId="urn:microsoft.com/office/officeart/2005/8/layout/list1"/>
    <dgm:cxn modelId="{FB48EE4D-02A5-4723-AF9C-344A35BDC167}" type="presParOf" srcId="{038E0CA9-5C93-43EA-A4AE-D30F1D6DB7FA}" destId="{0676BAE0-9D16-40E5-BB4E-1657A85C014D}" srcOrd="7" destOrd="0" presId="urn:microsoft.com/office/officeart/2005/8/layout/list1"/>
    <dgm:cxn modelId="{9B6C2848-AE45-425C-98E5-2BE2078B554C}" type="presParOf" srcId="{038E0CA9-5C93-43EA-A4AE-D30F1D6DB7FA}" destId="{BE3BD4C5-9337-44C8-8814-BF88F8F02E05}" srcOrd="8" destOrd="0" presId="urn:microsoft.com/office/officeart/2005/8/layout/list1"/>
    <dgm:cxn modelId="{FCB2D5E8-42FC-4764-A0C1-62D88A1ACDB8}" type="presParOf" srcId="{BE3BD4C5-9337-44C8-8814-BF88F8F02E05}" destId="{6CF560AC-958F-4543-BF63-B218C5C14EAA}" srcOrd="0" destOrd="0" presId="urn:microsoft.com/office/officeart/2005/8/layout/list1"/>
    <dgm:cxn modelId="{A8576664-4AE3-4B4F-8631-83334B8CC456}" type="presParOf" srcId="{BE3BD4C5-9337-44C8-8814-BF88F8F02E05}" destId="{371BF5CB-558C-498F-94F1-7DF4851373B4}" srcOrd="1" destOrd="0" presId="urn:microsoft.com/office/officeart/2005/8/layout/list1"/>
    <dgm:cxn modelId="{04BF37D3-566D-4161-87AF-654F4FA16EA3}" type="presParOf" srcId="{038E0CA9-5C93-43EA-A4AE-D30F1D6DB7FA}" destId="{B6A8BE59-85E3-424A-9CEC-9C4F227C8DFD}" srcOrd="9" destOrd="0" presId="urn:microsoft.com/office/officeart/2005/8/layout/list1"/>
    <dgm:cxn modelId="{65CB293E-0410-4947-AB86-5FF47805EAB1}" type="presParOf" srcId="{038E0CA9-5C93-43EA-A4AE-D30F1D6DB7FA}" destId="{0DB6C72B-490D-4976-8D97-55C8488B8FAB}" srcOrd="10" destOrd="0" presId="urn:microsoft.com/office/officeart/2005/8/layout/list1"/>
    <dgm:cxn modelId="{5A34EA4B-081F-4605-B612-D03ABCC9CC9E}" type="presParOf" srcId="{038E0CA9-5C93-43EA-A4AE-D30F1D6DB7FA}" destId="{E63BFA48-1490-42B3-B18E-249BAAAE6A70}" srcOrd="11" destOrd="0" presId="urn:microsoft.com/office/officeart/2005/8/layout/list1"/>
    <dgm:cxn modelId="{91C2951C-D493-44CD-B594-D1FB19CAE10A}" type="presParOf" srcId="{038E0CA9-5C93-43EA-A4AE-D30F1D6DB7FA}" destId="{847BFCB6-0E3B-45E7-981B-9943F23287B1}" srcOrd="12" destOrd="0" presId="urn:microsoft.com/office/officeart/2005/8/layout/list1"/>
    <dgm:cxn modelId="{061E8DEB-3AC0-4C41-8FBE-96AF2202F025}" type="presParOf" srcId="{847BFCB6-0E3B-45E7-981B-9943F23287B1}" destId="{290B7343-9BD6-45B6-96B3-D2867AF05A74}" srcOrd="0" destOrd="0" presId="urn:microsoft.com/office/officeart/2005/8/layout/list1"/>
    <dgm:cxn modelId="{B7D44170-7E1D-4844-ABB2-6F79C3BECD69}" type="presParOf" srcId="{847BFCB6-0E3B-45E7-981B-9943F23287B1}" destId="{9E91A9F3-A443-4ED5-9CA2-CA74D23AA6CE}" srcOrd="1" destOrd="0" presId="urn:microsoft.com/office/officeart/2005/8/layout/list1"/>
    <dgm:cxn modelId="{C2E0D29F-068C-4DA6-9F3D-68FD756F8DDD}" type="presParOf" srcId="{038E0CA9-5C93-43EA-A4AE-D30F1D6DB7FA}" destId="{8CE1805E-9E19-4CF7-A37A-C87B79ECC893}" srcOrd="13" destOrd="0" presId="urn:microsoft.com/office/officeart/2005/8/layout/list1"/>
    <dgm:cxn modelId="{865AFE82-9F23-4FD8-9049-BDE6F3ABC762}" type="presParOf" srcId="{038E0CA9-5C93-43EA-A4AE-D30F1D6DB7FA}" destId="{BD09C7F9-EE5B-4188-ACD2-F5970382314F}" srcOrd="14" destOrd="0" presId="urn:microsoft.com/office/officeart/2005/8/layout/list1"/>
    <dgm:cxn modelId="{5B9DC684-1D7E-4C8F-ACCB-4AF20CE0B271}" type="presParOf" srcId="{038E0CA9-5C93-43EA-A4AE-D30F1D6DB7FA}" destId="{735E6E76-6990-4ED4-9DA7-BECDBE920AFD}" srcOrd="15" destOrd="0" presId="urn:microsoft.com/office/officeart/2005/8/layout/list1"/>
    <dgm:cxn modelId="{0F6B6515-A976-440D-B0B5-3D2728C6DBEA}" type="presParOf" srcId="{038E0CA9-5C93-43EA-A4AE-D30F1D6DB7FA}" destId="{82D23B1B-7F0F-4098-B51A-7C2377138C88}" srcOrd="16" destOrd="0" presId="urn:microsoft.com/office/officeart/2005/8/layout/list1"/>
    <dgm:cxn modelId="{5A37525C-B0CB-4959-B25E-5021641741F1}" type="presParOf" srcId="{82D23B1B-7F0F-4098-B51A-7C2377138C88}" destId="{FE9846F5-0614-4A85-990E-7538D627FE41}" srcOrd="0" destOrd="0" presId="urn:microsoft.com/office/officeart/2005/8/layout/list1"/>
    <dgm:cxn modelId="{D9B77C9B-3EB7-491E-9A64-9BCD1EA4CFDE}" type="presParOf" srcId="{82D23B1B-7F0F-4098-B51A-7C2377138C88}" destId="{0500B7AA-4EC5-4B10-B1D8-9643111496F2}" srcOrd="1" destOrd="0" presId="urn:microsoft.com/office/officeart/2005/8/layout/list1"/>
    <dgm:cxn modelId="{64C83D8C-C5EA-4891-8E47-70612EFD7E37}" type="presParOf" srcId="{038E0CA9-5C93-43EA-A4AE-D30F1D6DB7FA}" destId="{E46C0ED8-5556-4D1D-9CC2-89C4B041DF4F}" srcOrd="17" destOrd="0" presId="urn:microsoft.com/office/officeart/2005/8/layout/list1"/>
    <dgm:cxn modelId="{FA169FC0-9FB5-47D2-AD84-ECA8F60E4CFE}" type="presParOf" srcId="{038E0CA9-5C93-43EA-A4AE-D30F1D6DB7FA}" destId="{B414E327-CF7F-49FC-92C0-3D8E0B9A0EC4}" srcOrd="18" destOrd="0" presId="urn:microsoft.com/office/officeart/2005/8/layout/list1"/>
    <dgm:cxn modelId="{155DF742-CDF2-426D-B765-FDF80E76CE00}" type="presParOf" srcId="{038E0CA9-5C93-43EA-A4AE-D30F1D6DB7FA}" destId="{D343662D-6321-49C8-8484-E457CA06FF81}" srcOrd="19" destOrd="0" presId="urn:microsoft.com/office/officeart/2005/8/layout/list1"/>
    <dgm:cxn modelId="{7A7472BF-89D2-48A0-B575-2693AC99DABF}" type="presParOf" srcId="{038E0CA9-5C93-43EA-A4AE-D30F1D6DB7FA}" destId="{176FFC1A-4F42-4FCE-B383-ADA68295EA20}" srcOrd="20" destOrd="0" presId="urn:microsoft.com/office/officeart/2005/8/layout/list1"/>
    <dgm:cxn modelId="{AAE87DD8-7ADB-4BDA-924C-7EE3F81D5CDE}" type="presParOf" srcId="{176FFC1A-4F42-4FCE-B383-ADA68295EA20}" destId="{32150BC2-ED22-4700-85DA-5CE90E1F7A1C}" srcOrd="0" destOrd="0" presId="urn:microsoft.com/office/officeart/2005/8/layout/list1"/>
    <dgm:cxn modelId="{A4E2137A-23F3-4685-92A3-4FB7848195D8}" type="presParOf" srcId="{176FFC1A-4F42-4FCE-B383-ADA68295EA20}" destId="{9AE57CBB-F973-4459-9FC2-3B4E887AEC19}" srcOrd="1" destOrd="0" presId="urn:microsoft.com/office/officeart/2005/8/layout/list1"/>
    <dgm:cxn modelId="{DDF04C8C-E035-452D-AC45-6A2C46B9DF91}" type="presParOf" srcId="{038E0CA9-5C93-43EA-A4AE-D30F1D6DB7FA}" destId="{9E238BE4-AC04-4E24-9D18-F2BAB526F024}" srcOrd="21" destOrd="0" presId="urn:microsoft.com/office/officeart/2005/8/layout/list1"/>
    <dgm:cxn modelId="{8105F5BE-76CC-48B7-8352-186A4E20BCCE}" type="presParOf" srcId="{038E0CA9-5C93-43EA-A4AE-D30F1D6DB7FA}" destId="{3768DB0E-26C2-42DD-B187-F71F2DDD4B7E}" srcOrd="2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24715-0425-164E-8E57-6B9FF9270ED6}">
      <dsp:nvSpPr>
        <dsp:cNvPr id="0" name=""/>
        <dsp:cNvSpPr/>
      </dsp:nvSpPr>
      <dsp:spPr>
        <a:xfrm>
          <a:off x="3365241" y="1146033"/>
          <a:ext cx="1861489" cy="1141106"/>
        </a:xfrm>
        <a:prstGeom prst="roundRect">
          <a:avLst/>
        </a:prstGeom>
        <a:solidFill>
          <a:srgbClr val="3777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rPr>
            <a:t>CJ Coordinator</a:t>
          </a:r>
        </a:p>
      </dsp:txBody>
      <dsp:txXfrm>
        <a:off x="3420945" y="1201737"/>
        <a:ext cx="1750081" cy="1029698"/>
      </dsp:txXfrm>
    </dsp:sp>
    <dsp:sp modelId="{EA12537B-F608-314D-BF21-567CFEC9A210}">
      <dsp:nvSpPr>
        <dsp:cNvPr id="0" name=""/>
        <dsp:cNvSpPr/>
      </dsp:nvSpPr>
      <dsp:spPr>
        <a:xfrm rot="16200000">
          <a:off x="4071240" y="921287"/>
          <a:ext cx="449491" cy="0"/>
        </a:xfrm>
        <a:custGeom>
          <a:avLst/>
          <a:gdLst/>
          <a:ahLst/>
          <a:cxnLst/>
          <a:rect l="0" t="0" r="0" b="0"/>
          <a:pathLst>
            <a:path>
              <a:moveTo>
                <a:pt x="0" y="0"/>
              </a:moveTo>
              <a:lnTo>
                <a:pt x="449491" y="0"/>
              </a:lnTo>
            </a:path>
          </a:pathLst>
        </a:custGeom>
        <a:noFill/>
        <a:ln w="12700" cap="flat" cmpd="sng" algn="ctr">
          <a:solidFill>
            <a:srgbClr val="377791"/>
          </a:solidFill>
          <a:prstDash val="solid"/>
          <a:miter lim="800000"/>
        </a:ln>
        <a:effectLst/>
      </dsp:spPr>
      <dsp:style>
        <a:lnRef idx="2">
          <a:scrgbClr r="0" g="0" b="0"/>
        </a:lnRef>
        <a:fillRef idx="0">
          <a:scrgbClr r="0" g="0" b="0"/>
        </a:fillRef>
        <a:effectRef idx="0">
          <a:scrgbClr r="0" g="0" b="0"/>
        </a:effectRef>
        <a:fontRef idx="minor"/>
      </dsp:style>
    </dsp:sp>
    <dsp:sp modelId="{BCF2074D-7F99-FB43-B568-127371E539DD}">
      <dsp:nvSpPr>
        <dsp:cNvPr id="0" name=""/>
        <dsp:cNvSpPr/>
      </dsp:nvSpPr>
      <dsp:spPr>
        <a:xfrm>
          <a:off x="3699908" y="33379"/>
          <a:ext cx="1192155" cy="663163"/>
        </a:xfrm>
        <a:prstGeom prst="roundRect">
          <a:avLst/>
        </a:prstGeom>
        <a:solidFill>
          <a:srgbClr val="377791">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a:solidFill>
                <a:schemeClr val="bg1"/>
              </a:solidFill>
            </a:rPr>
            <a:t>Judge</a:t>
          </a:r>
          <a:endParaRPr lang="en-US" sz="1600" b="0" kern="1200">
            <a:solidFill>
              <a:schemeClr val="bg1"/>
            </a:solidFill>
          </a:endParaRPr>
        </a:p>
      </dsp:txBody>
      <dsp:txXfrm>
        <a:off x="3732281" y="65752"/>
        <a:ext cx="1127409" cy="598417"/>
      </dsp:txXfrm>
    </dsp:sp>
    <dsp:sp modelId="{8DBD0319-25D3-B34A-9A9F-0EB7A3ACE870}">
      <dsp:nvSpPr>
        <dsp:cNvPr id="0" name=""/>
        <dsp:cNvSpPr/>
      </dsp:nvSpPr>
      <dsp:spPr>
        <a:xfrm rot="19689773">
          <a:off x="5203317" y="1105547"/>
          <a:ext cx="153499" cy="0"/>
        </a:xfrm>
        <a:custGeom>
          <a:avLst/>
          <a:gdLst/>
          <a:ahLst/>
          <a:cxnLst/>
          <a:rect l="0" t="0" r="0" b="0"/>
          <a:pathLst>
            <a:path>
              <a:moveTo>
                <a:pt x="0" y="0"/>
              </a:moveTo>
              <a:lnTo>
                <a:pt x="153499" y="0"/>
              </a:lnTo>
            </a:path>
          </a:pathLst>
        </a:custGeom>
        <a:noFill/>
        <a:ln w="12700" cap="flat" cmpd="sng" algn="ctr">
          <a:solidFill>
            <a:srgbClr val="377791"/>
          </a:solidFill>
          <a:prstDash val="solid"/>
          <a:miter lim="800000"/>
        </a:ln>
        <a:effectLst/>
      </dsp:spPr>
      <dsp:style>
        <a:lnRef idx="2">
          <a:scrgbClr r="0" g="0" b="0"/>
        </a:lnRef>
        <a:fillRef idx="0">
          <a:scrgbClr r="0" g="0" b="0"/>
        </a:fillRef>
        <a:effectRef idx="0">
          <a:scrgbClr r="0" g="0" b="0"/>
        </a:effectRef>
        <a:fontRef idx="minor"/>
      </dsp:style>
    </dsp:sp>
    <dsp:sp modelId="{62DAF33C-DBF9-D84F-BC6E-4ED83E230295}">
      <dsp:nvSpPr>
        <dsp:cNvPr id="0" name=""/>
        <dsp:cNvSpPr/>
      </dsp:nvSpPr>
      <dsp:spPr>
        <a:xfrm>
          <a:off x="4991700" y="239562"/>
          <a:ext cx="2036607" cy="825499"/>
        </a:xfrm>
        <a:prstGeom prst="roundRect">
          <a:avLst/>
        </a:prstGeom>
        <a:solidFill>
          <a:srgbClr val="377791">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a:solidFill>
                <a:schemeClr val="bg1"/>
              </a:solidFill>
            </a:rPr>
            <a:t>Sheriff/Jail Administrator</a:t>
          </a:r>
        </a:p>
      </dsp:txBody>
      <dsp:txXfrm>
        <a:off x="5031998" y="279860"/>
        <a:ext cx="1956011" cy="744903"/>
      </dsp:txXfrm>
    </dsp:sp>
    <dsp:sp modelId="{F69650CE-0AA0-9F4C-AF05-884C83A52C4D}">
      <dsp:nvSpPr>
        <dsp:cNvPr id="0" name=""/>
        <dsp:cNvSpPr/>
      </dsp:nvSpPr>
      <dsp:spPr>
        <a:xfrm rot="6650">
          <a:off x="5226730" y="1718564"/>
          <a:ext cx="183167" cy="0"/>
        </a:xfrm>
        <a:custGeom>
          <a:avLst/>
          <a:gdLst/>
          <a:ahLst/>
          <a:cxnLst/>
          <a:rect l="0" t="0" r="0" b="0"/>
          <a:pathLst>
            <a:path>
              <a:moveTo>
                <a:pt x="0" y="0"/>
              </a:moveTo>
              <a:lnTo>
                <a:pt x="183167" y="0"/>
              </a:lnTo>
            </a:path>
          </a:pathLst>
        </a:custGeom>
        <a:noFill/>
        <a:ln w="12700" cap="flat" cmpd="sng" algn="ctr">
          <a:solidFill>
            <a:srgbClr val="377791"/>
          </a:solidFill>
          <a:prstDash val="solid"/>
          <a:miter lim="800000"/>
        </a:ln>
        <a:effectLst/>
      </dsp:spPr>
      <dsp:style>
        <a:lnRef idx="2">
          <a:scrgbClr r="0" g="0" b="0"/>
        </a:lnRef>
        <a:fillRef idx="0">
          <a:scrgbClr r="0" g="0" b="0"/>
        </a:fillRef>
        <a:effectRef idx="0">
          <a:scrgbClr r="0" g="0" b="0"/>
        </a:effectRef>
        <a:fontRef idx="minor"/>
      </dsp:style>
    </dsp:sp>
    <dsp:sp modelId="{DA4CB2F9-8CB6-4F45-BE6B-2D636AC053FA}">
      <dsp:nvSpPr>
        <dsp:cNvPr id="0" name=""/>
        <dsp:cNvSpPr/>
      </dsp:nvSpPr>
      <dsp:spPr>
        <a:xfrm>
          <a:off x="5409897" y="1389281"/>
          <a:ext cx="2193525" cy="663163"/>
        </a:xfrm>
        <a:prstGeom prst="roundRect">
          <a:avLst/>
        </a:prstGeom>
        <a:solidFill>
          <a:srgbClr val="377791">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a:solidFill>
                <a:schemeClr val="bg1"/>
              </a:solidFill>
            </a:rPr>
            <a:t>Community Stakeholders</a:t>
          </a:r>
        </a:p>
      </dsp:txBody>
      <dsp:txXfrm>
        <a:off x="5442270" y="1421654"/>
        <a:ext cx="2128779" cy="598417"/>
      </dsp:txXfrm>
    </dsp:sp>
    <dsp:sp modelId="{082C5463-B855-1A4E-8460-6BAC3E972CC6}">
      <dsp:nvSpPr>
        <dsp:cNvPr id="0" name=""/>
        <dsp:cNvSpPr/>
      </dsp:nvSpPr>
      <dsp:spPr>
        <a:xfrm rot="2064559">
          <a:off x="5091719" y="2407432"/>
          <a:ext cx="425740" cy="0"/>
        </a:xfrm>
        <a:custGeom>
          <a:avLst/>
          <a:gdLst/>
          <a:ahLst/>
          <a:cxnLst/>
          <a:rect l="0" t="0" r="0" b="0"/>
          <a:pathLst>
            <a:path>
              <a:moveTo>
                <a:pt x="0" y="0"/>
              </a:moveTo>
              <a:lnTo>
                <a:pt x="425740" y="0"/>
              </a:lnTo>
            </a:path>
          </a:pathLst>
        </a:custGeom>
        <a:noFill/>
        <a:ln w="12700" cap="flat" cmpd="sng" algn="ctr">
          <a:solidFill>
            <a:srgbClr val="377791"/>
          </a:solidFill>
          <a:prstDash val="solid"/>
          <a:miter lim="800000"/>
        </a:ln>
        <a:effectLst/>
      </dsp:spPr>
      <dsp:style>
        <a:lnRef idx="2">
          <a:scrgbClr r="0" g="0" b="0"/>
        </a:lnRef>
        <a:fillRef idx="0">
          <a:scrgbClr r="0" g="0" b="0"/>
        </a:fillRef>
        <a:effectRef idx="0">
          <a:scrgbClr r="0" g="0" b="0"/>
        </a:effectRef>
        <a:fontRef idx="minor"/>
      </dsp:style>
    </dsp:sp>
    <dsp:sp modelId="{5BC905F0-5E68-2C4F-8FFA-5F305E203521}">
      <dsp:nvSpPr>
        <dsp:cNvPr id="0" name=""/>
        <dsp:cNvSpPr/>
      </dsp:nvSpPr>
      <dsp:spPr>
        <a:xfrm>
          <a:off x="4937510" y="2527726"/>
          <a:ext cx="2053591" cy="663163"/>
        </a:xfrm>
        <a:prstGeom prst="roundRect">
          <a:avLst/>
        </a:prstGeom>
        <a:solidFill>
          <a:srgbClr val="377791">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a:solidFill>
                <a:schemeClr val="bg1"/>
              </a:solidFill>
            </a:rPr>
            <a:t>District</a:t>
          </a:r>
          <a:r>
            <a:rPr lang="en-US" sz="1600" b="0" kern="1200">
              <a:solidFill>
                <a:schemeClr val="bg1"/>
              </a:solidFill>
            </a:rPr>
            <a:t> </a:t>
          </a:r>
          <a:r>
            <a:rPr lang="en-US" sz="1800" b="0" kern="1200">
              <a:solidFill>
                <a:schemeClr val="bg1"/>
              </a:solidFill>
            </a:rPr>
            <a:t>Attorney</a:t>
          </a:r>
          <a:endParaRPr lang="en-US" sz="1600" b="0" kern="1200">
            <a:solidFill>
              <a:schemeClr val="bg1"/>
            </a:solidFill>
          </a:endParaRPr>
        </a:p>
      </dsp:txBody>
      <dsp:txXfrm>
        <a:off x="4969883" y="2560099"/>
        <a:ext cx="1988845" cy="598417"/>
      </dsp:txXfrm>
    </dsp:sp>
    <dsp:sp modelId="{0C0E5F7A-140A-0043-9C64-934E43490AC5}">
      <dsp:nvSpPr>
        <dsp:cNvPr id="0" name=""/>
        <dsp:cNvSpPr/>
      </dsp:nvSpPr>
      <dsp:spPr>
        <a:xfrm rot="8032978">
          <a:off x="3442068" y="2417052"/>
          <a:ext cx="360489" cy="0"/>
        </a:xfrm>
        <a:custGeom>
          <a:avLst/>
          <a:gdLst/>
          <a:ahLst/>
          <a:cxnLst/>
          <a:rect l="0" t="0" r="0" b="0"/>
          <a:pathLst>
            <a:path>
              <a:moveTo>
                <a:pt x="0" y="0"/>
              </a:moveTo>
              <a:lnTo>
                <a:pt x="360489" y="0"/>
              </a:lnTo>
            </a:path>
          </a:pathLst>
        </a:custGeom>
        <a:noFill/>
        <a:ln w="12700" cap="flat" cmpd="sng" algn="ctr">
          <a:solidFill>
            <a:srgbClr val="377791"/>
          </a:solidFill>
          <a:prstDash val="solid"/>
          <a:miter lim="800000"/>
        </a:ln>
        <a:effectLst/>
      </dsp:spPr>
      <dsp:style>
        <a:lnRef idx="2">
          <a:scrgbClr r="0" g="0" b="0"/>
        </a:lnRef>
        <a:fillRef idx="0">
          <a:scrgbClr r="0" g="0" b="0"/>
        </a:fillRef>
        <a:effectRef idx="0">
          <a:scrgbClr r="0" g="0" b="0"/>
        </a:effectRef>
        <a:fontRef idx="minor"/>
      </dsp:style>
    </dsp:sp>
    <dsp:sp modelId="{2200FC6B-7E00-2645-86D3-74A46074C973}">
      <dsp:nvSpPr>
        <dsp:cNvPr id="0" name=""/>
        <dsp:cNvSpPr/>
      </dsp:nvSpPr>
      <dsp:spPr>
        <a:xfrm>
          <a:off x="1985702" y="2546964"/>
          <a:ext cx="2385537" cy="663163"/>
        </a:xfrm>
        <a:prstGeom prst="roundRect">
          <a:avLst/>
        </a:prstGeom>
        <a:solidFill>
          <a:srgbClr val="377791">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a:solidFill>
                <a:schemeClr val="bg1"/>
              </a:solidFill>
            </a:rPr>
            <a:t>Behavioral Health Director</a:t>
          </a:r>
        </a:p>
      </dsp:txBody>
      <dsp:txXfrm>
        <a:off x="2018075" y="2579337"/>
        <a:ext cx="2320791" cy="598417"/>
      </dsp:txXfrm>
    </dsp:sp>
    <dsp:sp modelId="{90E5EF0A-05DB-43E0-A330-9346C99E083C}">
      <dsp:nvSpPr>
        <dsp:cNvPr id="0" name=""/>
        <dsp:cNvSpPr/>
      </dsp:nvSpPr>
      <dsp:spPr>
        <a:xfrm rot="10744056">
          <a:off x="3168347" y="1733336"/>
          <a:ext cx="196907" cy="0"/>
        </a:xfrm>
        <a:custGeom>
          <a:avLst/>
          <a:gdLst/>
          <a:ahLst/>
          <a:cxnLst/>
          <a:rect l="0" t="0" r="0" b="0"/>
          <a:pathLst>
            <a:path>
              <a:moveTo>
                <a:pt x="0" y="0"/>
              </a:moveTo>
              <a:lnTo>
                <a:pt x="196907" y="0"/>
              </a:lnTo>
            </a:path>
          </a:pathLst>
        </a:custGeom>
        <a:noFill/>
        <a:ln w="12700" cap="flat" cmpd="sng" algn="ctr">
          <a:solidFill>
            <a:srgbClr val="377791"/>
          </a:solidFill>
          <a:prstDash val="solid"/>
          <a:miter lim="800000"/>
        </a:ln>
        <a:effectLst/>
      </dsp:spPr>
      <dsp:style>
        <a:lnRef idx="2">
          <a:scrgbClr r="0" g="0" b="0"/>
        </a:lnRef>
        <a:fillRef idx="0">
          <a:scrgbClr r="0" g="0" b="0"/>
        </a:fillRef>
        <a:effectRef idx="0">
          <a:scrgbClr r="0" g="0" b="0"/>
        </a:effectRef>
        <a:fontRef idx="minor"/>
      </dsp:style>
    </dsp:sp>
    <dsp:sp modelId="{8260D6BE-B0B0-45A4-B023-4EC0EF066169}">
      <dsp:nvSpPr>
        <dsp:cNvPr id="0" name=""/>
        <dsp:cNvSpPr/>
      </dsp:nvSpPr>
      <dsp:spPr>
        <a:xfrm>
          <a:off x="1447033" y="1417364"/>
          <a:ext cx="1721326" cy="663163"/>
        </a:xfrm>
        <a:prstGeom prst="roundRect">
          <a:avLst/>
        </a:prstGeom>
        <a:solidFill>
          <a:srgbClr val="377791">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a:solidFill>
                <a:schemeClr val="bg1"/>
              </a:solidFill>
            </a:rPr>
            <a:t>Peers</a:t>
          </a:r>
        </a:p>
      </dsp:txBody>
      <dsp:txXfrm>
        <a:off x="1479406" y="1449737"/>
        <a:ext cx="1656580" cy="598417"/>
      </dsp:txXfrm>
    </dsp:sp>
    <dsp:sp modelId="{7B039A54-444E-AD45-9D92-B497463E2CA1}">
      <dsp:nvSpPr>
        <dsp:cNvPr id="0" name=""/>
        <dsp:cNvSpPr/>
      </dsp:nvSpPr>
      <dsp:spPr>
        <a:xfrm rot="12564982">
          <a:off x="3123862" y="1128427"/>
          <a:ext cx="258010" cy="0"/>
        </a:xfrm>
        <a:custGeom>
          <a:avLst/>
          <a:gdLst/>
          <a:ahLst/>
          <a:cxnLst/>
          <a:rect l="0" t="0" r="0" b="0"/>
          <a:pathLst>
            <a:path>
              <a:moveTo>
                <a:pt x="0" y="0"/>
              </a:moveTo>
              <a:lnTo>
                <a:pt x="258010" y="0"/>
              </a:lnTo>
            </a:path>
          </a:pathLst>
        </a:custGeom>
        <a:noFill/>
        <a:ln w="12700" cap="flat" cmpd="sng" algn="ctr">
          <a:solidFill>
            <a:srgbClr val="377791"/>
          </a:solidFill>
          <a:prstDash val="solid"/>
          <a:miter lim="800000"/>
        </a:ln>
        <a:effectLst/>
      </dsp:spPr>
      <dsp:style>
        <a:lnRef idx="2">
          <a:scrgbClr r="0" g="0" b="0"/>
        </a:lnRef>
        <a:fillRef idx="0">
          <a:scrgbClr r="0" g="0" b="0"/>
        </a:fillRef>
        <a:effectRef idx="0">
          <a:scrgbClr r="0" g="0" b="0"/>
        </a:effectRef>
        <a:fontRef idx="minor"/>
      </dsp:style>
    </dsp:sp>
    <dsp:sp modelId="{FD273F39-CDAC-844C-B03E-7564A90B6F07}">
      <dsp:nvSpPr>
        <dsp:cNvPr id="0" name=""/>
        <dsp:cNvSpPr/>
      </dsp:nvSpPr>
      <dsp:spPr>
        <a:xfrm>
          <a:off x="1569362" y="401902"/>
          <a:ext cx="1966126" cy="663163"/>
        </a:xfrm>
        <a:prstGeom prst="roundRect">
          <a:avLst/>
        </a:prstGeom>
        <a:solidFill>
          <a:srgbClr val="377791">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a:solidFill>
                <a:schemeClr val="bg1"/>
              </a:solidFill>
            </a:rPr>
            <a:t>Probation Chief</a:t>
          </a:r>
        </a:p>
      </dsp:txBody>
      <dsp:txXfrm>
        <a:off x="1601735" y="434275"/>
        <a:ext cx="1901380" cy="598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B300D-974D-417D-A29D-167B5342B30F}">
      <dsp:nvSpPr>
        <dsp:cNvPr id="0" name=""/>
        <dsp:cNvSpPr/>
      </dsp:nvSpPr>
      <dsp:spPr>
        <a:xfrm rot="5400000">
          <a:off x="5062524" y="1225914"/>
          <a:ext cx="4399102" cy="1947272"/>
        </a:xfrm>
        <a:prstGeom prst="flowChartManualOperati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5294" bIns="0" numCol="1" spcCol="1270" anchor="ctr" anchorCtr="0">
          <a:noAutofit/>
        </a:bodyPr>
        <a:lstStyle/>
        <a:p>
          <a:pPr marL="0" lvl="0" indent="0" algn="l" defTabSz="1066800">
            <a:lnSpc>
              <a:spcPct val="90000"/>
            </a:lnSpc>
            <a:spcBef>
              <a:spcPct val="0"/>
            </a:spcBef>
            <a:spcAft>
              <a:spcPct val="35000"/>
            </a:spcAft>
            <a:buNone/>
          </a:pPr>
          <a:r>
            <a:rPr lang="en-US" sz="2400" kern="1200"/>
            <a:t>Ensure dollars are being put to good use</a:t>
          </a:r>
        </a:p>
      </dsp:txBody>
      <dsp:txXfrm rot="-5400000">
        <a:off x="6288439" y="879819"/>
        <a:ext cx="1947272" cy="2639462"/>
      </dsp:txXfrm>
    </dsp:sp>
    <dsp:sp modelId="{23E4AB01-9A5F-44E3-9692-C7727539F284}">
      <dsp:nvSpPr>
        <dsp:cNvPr id="0" name=""/>
        <dsp:cNvSpPr/>
      </dsp:nvSpPr>
      <dsp:spPr>
        <a:xfrm rot="5400000">
          <a:off x="2969206" y="1225914"/>
          <a:ext cx="4399102" cy="1947272"/>
        </a:xfrm>
        <a:prstGeom prst="flowChartManualOperati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5294" bIns="0" numCol="1" spcCol="1270" anchor="ctr" anchorCtr="0">
          <a:noAutofit/>
        </a:bodyPr>
        <a:lstStyle/>
        <a:p>
          <a:pPr marL="0" lvl="0" indent="0" algn="l" defTabSz="1066800">
            <a:lnSpc>
              <a:spcPct val="90000"/>
            </a:lnSpc>
            <a:spcBef>
              <a:spcPct val="0"/>
            </a:spcBef>
            <a:spcAft>
              <a:spcPct val="35000"/>
            </a:spcAft>
            <a:buNone/>
          </a:pPr>
          <a:r>
            <a:rPr lang="en-US" sz="2400" kern="1200"/>
            <a:t>Provide input and direction to county decision-makers</a:t>
          </a:r>
        </a:p>
      </dsp:txBody>
      <dsp:txXfrm rot="-5400000">
        <a:off x="4195121" y="879819"/>
        <a:ext cx="1947272" cy="2639462"/>
      </dsp:txXfrm>
    </dsp:sp>
    <dsp:sp modelId="{AF259B04-F470-4FBB-88C4-E4DE1E0AC9EF}">
      <dsp:nvSpPr>
        <dsp:cNvPr id="0" name=""/>
        <dsp:cNvSpPr/>
      </dsp:nvSpPr>
      <dsp:spPr>
        <a:xfrm rot="5400000">
          <a:off x="967692" y="1223665"/>
          <a:ext cx="4210996" cy="1951770"/>
        </a:xfrm>
        <a:prstGeom prst="flowChartManualOperati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5294" bIns="0" numCol="1" spcCol="1270" anchor="ctr" anchorCtr="0">
          <a:noAutofit/>
        </a:bodyPr>
        <a:lstStyle/>
        <a:p>
          <a:pPr marL="0" lvl="0" indent="0" algn="l" defTabSz="1066800">
            <a:lnSpc>
              <a:spcPct val="90000"/>
            </a:lnSpc>
            <a:spcBef>
              <a:spcPct val="0"/>
            </a:spcBef>
            <a:spcAft>
              <a:spcPct val="35000"/>
            </a:spcAft>
            <a:buNone/>
          </a:pPr>
          <a:r>
            <a:rPr lang="en-US" sz="2400" kern="1200"/>
            <a:t>Effective means for improving public safety, reducing duplicative services</a:t>
          </a:r>
        </a:p>
      </dsp:txBody>
      <dsp:txXfrm rot="-5400000">
        <a:off x="2097305" y="936251"/>
        <a:ext cx="1951770" cy="2526598"/>
      </dsp:txXfrm>
    </dsp:sp>
    <dsp:sp modelId="{85A59877-DCE8-46CE-9C9F-B12CEE4C02B3}">
      <dsp:nvSpPr>
        <dsp:cNvPr id="0" name=""/>
        <dsp:cNvSpPr/>
      </dsp:nvSpPr>
      <dsp:spPr>
        <a:xfrm rot="5400000">
          <a:off x="-1221927" y="1225914"/>
          <a:ext cx="4399102" cy="1947272"/>
        </a:xfrm>
        <a:prstGeom prst="flowChartManualOperati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5294" bIns="0" numCol="1" spcCol="1270" anchor="ctr" anchorCtr="0">
          <a:noAutofit/>
        </a:bodyPr>
        <a:lstStyle/>
        <a:p>
          <a:pPr marL="0" lvl="0" indent="0" algn="l" defTabSz="1066800">
            <a:lnSpc>
              <a:spcPct val="90000"/>
            </a:lnSpc>
            <a:spcBef>
              <a:spcPct val="0"/>
            </a:spcBef>
            <a:spcAft>
              <a:spcPct val="35000"/>
            </a:spcAft>
            <a:buNone/>
          </a:pPr>
          <a:r>
            <a:rPr lang="en-US" sz="2400" kern="1200"/>
            <a:t>Create system-based approaches to community issues</a:t>
          </a:r>
        </a:p>
      </dsp:txBody>
      <dsp:txXfrm rot="-5400000">
        <a:off x="3988" y="879819"/>
        <a:ext cx="1947272" cy="2639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B3267-D3A7-4914-BC9E-8C227A30E488}">
      <dsp:nvSpPr>
        <dsp:cNvPr id="0" name=""/>
        <dsp:cNvSpPr/>
      </dsp:nvSpPr>
      <dsp:spPr>
        <a:xfrm>
          <a:off x="576066" y="2370"/>
          <a:ext cx="2083118" cy="1249871"/>
        </a:xfrm>
        <a:prstGeom prst="rect">
          <a:avLst/>
        </a:prstGeom>
        <a:solidFill>
          <a:srgbClr val="3777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Systemic Focus</a:t>
          </a:r>
        </a:p>
      </dsp:txBody>
      <dsp:txXfrm>
        <a:off x="576066" y="2370"/>
        <a:ext cx="2083118" cy="1249871"/>
      </dsp:txXfrm>
    </dsp:sp>
    <dsp:sp modelId="{D952619B-CF22-440C-8866-193A385BC45A}">
      <dsp:nvSpPr>
        <dsp:cNvPr id="0" name=""/>
        <dsp:cNvSpPr/>
      </dsp:nvSpPr>
      <dsp:spPr>
        <a:xfrm>
          <a:off x="2867497" y="2370"/>
          <a:ext cx="2083118" cy="1249871"/>
        </a:xfrm>
        <a:prstGeom prst="rect">
          <a:avLst/>
        </a:prstGeom>
        <a:solidFill>
          <a:srgbClr val="3777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Participation</a:t>
          </a:r>
        </a:p>
      </dsp:txBody>
      <dsp:txXfrm>
        <a:off x="2867497" y="2370"/>
        <a:ext cx="2083118" cy="1249871"/>
      </dsp:txXfrm>
    </dsp:sp>
    <dsp:sp modelId="{4082522C-07AD-4261-A29B-8A4C4C84CB2F}">
      <dsp:nvSpPr>
        <dsp:cNvPr id="0" name=""/>
        <dsp:cNvSpPr/>
      </dsp:nvSpPr>
      <dsp:spPr>
        <a:xfrm>
          <a:off x="5158927" y="2370"/>
          <a:ext cx="2083118" cy="1249871"/>
        </a:xfrm>
        <a:prstGeom prst="rect">
          <a:avLst/>
        </a:prstGeom>
        <a:solidFill>
          <a:srgbClr val="3777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Leadership</a:t>
          </a:r>
        </a:p>
      </dsp:txBody>
      <dsp:txXfrm>
        <a:off x="5158927" y="2370"/>
        <a:ext cx="2083118" cy="1249871"/>
      </dsp:txXfrm>
    </dsp:sp>
    <dsp:sp modelId="{088FCA59-7174-4E14-B662-1909836B6184}">
      <dsp:nvSpPr>
        <dsp:cNvPr id="0" name=""/>
        <dsp:cNvSpPr/>
      </dsp:nvSpPr>
      <dsp:spPr>
        <a:xfrm>
          <a:off x="7450358" y="2370"/>
          <a:ext cx="2083118" cy="1249871"/>
        </a:xfrm>
        <a:prstGeom prst="rect">
          <a:avLst/>
        </a:prstGeom>
        <a:solidFill>
          <a:srgbClr val="3777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Consensus Building</a:t>
          </a:r>
        </a:p>
      </dsp:txBody>
      <dsp:txXfrm>
        <a:off x="7450358" y="2370"/>
        <a:ext cx="2083118" cy="1249871"/>
      </dsp:txXfrm>
    </dsp:sp>
    <dsp:sp modelId="{149AFFA3-EFF5-406F-97FA-F5885E246C51}">
      <dsp:nvSpPr>
        <dsp:cNvPr id="0" name=""/>
        <dsp:cNvSpPr/>
      </dsp:nvSpPr>
      <dsp:spPr>
        <a:xfrm>
          <a:off x="576066" y="1460553"/>
          <a:ext cx="2083118" cy="1249871"/>
        </a:xfrm>
        <a:prstGeom prst="rect">
          <a:avLst/>
        </a:prstGeom>
        <a:solidFill>
          <a:srgbClr val="3777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Organized Meetings</a:t>
          </a:r>
        </a:p>
      </dsp:txBody>
      <dsp:txXfrm>
        <a:off x="576066" y="1460553"/>
        <a:ext cx="2083118" cy="1249871"/>
      </dsp:txXfrm>
    </dsp:sp>
    <dsp:sp modelId="{80DA8326-2E12-4C46-8B2F-B2FD563C7A19}">
      <dsp:nvSpPr>
        <dsp:cNvPr id="0" name=""/>
        <dsp:cNvSpPr/>
      </dsp:nvSpPr>
      <dsp:spPr>
        <a:xfrm>
          <a:off x="2867497" y="1460553"/>
          <a:ext cx="2083118" cy="1249871"/>
        </a:xfrm>
        <a:prstGeom prst="rect">
          <a:avLst/>
        </a:prstGeom>
        <a:solidFill>
          <a:srgbClr val="3777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Committees and Workgroups</a:t>
          </a:r>
        </a:p>
      </dsp:txBody>
      <dsp:txXfrm>
        <a:off x="2867497" y="1460553"/>
        <a:ext cx="2083118" cy="1249871"/>
      </dsp:txXfrm>
    </dsp:sp>
    <dsp:sp modelId="{DFB2FFE0-19C8-49D1-8DE8-82568BCCE3BA}">
      <dsp:nvSpPr>
        <dsp:cNvPr id="0" name=""/>
        <dsp:cNvSpPr/>
      </dsp:nvSpPr>
      <dsp:spPr>
        <a:xfrm>
          <a:off x="5158927" y="1460553"/>
          <a:ext cx="2083118" cy="1249871"/>
        </a:xfrm>
        <a:prstGeom prst="rect">
          <a:avLst/>
        </a:prstGeom>
        <a:solidFill>
          <a:srgbClr val="3777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Strategic Planning</a:t>
          </a:r>
        </a:p>
      </dsp:txBody>
      <dsp:txXfrm>
        <a:off x="5158927" y="1460553"/>
        <a:ext cx="2083118" cy="1249871"/>
      </dsp:txXfrm>
    </dsp:sp>
    <dsp:sp modelId="{E3980AAE-4AA7-40A9-902C-8370A0CA1F4A}">
      <dsp:nvSpPr>
        <dsp:cNvPr id="0" name=""/>
        <dsp:cNvSpPr/>
      </dsp:nvSpPr>
      <dsp:spPr>
        <a:xfrm>
          <a:off x="7450358" y="1460553"/>
          <a:ext cx="2083118" cy="1249871"/>
        </a:xfrm>
        <a:prstGeom prst="rect">
          <a:avLst/>
        </a:prstGeom>
        <a:solidFill>
          <a:srgbClr val="3777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Data and Research</a:t>
          </a:r>
        </a:p>
      </dsp:txBody>
      <dsp:txXfrm>
        <a:off x="7450358" y="1460553"/>
        <a:ext cx="2083118" cy="1249871"/>
      </dsp:txXfrm>
    </dsp:sp>
    <dsp:sp modelId="{AF3F2F27-F114-40E7-8B9C-D51E898AFB56}">
      <dsp:nvSpPr>
        <dsp:cNvPr id="0" name=""/>
        <dsp:cNvSpPr/>
      </dsp:nvSpPr>
      <dsp:spPr>
        <a:xfrm>
          <a:off x="2867497" y="2918736"/>
          <a:ext cx="2083118" cy="1249871"/>
        </a:xfrm>
        <a:prstGeom prst="rect">
          <a:avLst/>
        </a:prstGeom>
        <a:solidFill>
          <a:srgbClr val="3777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Community Engagement</a:t>
          </a:r>
        </a:p>
      </dsp:txBody>
      <dsp:txXfrm>
        <a:off x="2867497" y="2918736"/>
        <a:ext cx="2083118" cy="1249871"/>
      </dsp:txXfrm>
    </dsp:sp>
    <dsp:sp modelId="{C59AB213-038F-48E9-9979-C14A2FF60BB6}">
      <dsp:nvSpPr>
        <dsp:cNvPr id="0" name=""/>
        <dsp:cNvSpPr/>
      </dsp:nvSpPr>
      <dsp:spPr>
        <a:xfrm>
          <a:off x="5158927" y="2918736"/>
          <a:ext cx="2083118" cy="1249871"/>
        </a:xfrm>
        <a:prstGeom prst="rect">
          <a:avLst/>
        </a:prstGeom>
        <a:solidFill>
          <a:srgbClr val="3777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Director and Staff </a:t>
          </a:r>
        </a:p>
      </dsp:txBody>
      <dsp:txXfrm>
        <a:off x="5158927" y="2918736"/>
        <a:ext cx="2083118" cy="12498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F14F6-7FE0-4574-865D-2815E3896455}">
      <dsp:nvSpPr>
        <dsp:cNvPr id="0" name=""/>
        <dsp:cNvSpPr/>
      </dsp:nvSpPr>
      <dsp:spPr>
        <a:xfrm>
          <a:off x="2052393" y="134210"/>
          <a:ext cx="1510523" cy="13477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613392-FAE3-4715-A529-E5271EE5EA71}">
      <dsp:nvSpPr>
        <dsp:cNvPr id="0" name=""/>
        <dsp:cNvSpPr/>
      </dsp:nvSpPr>
      <dsp:spPr>
        <a:xfrm>
          <a:off x="583523" y="1357530"/>
          <a:ext cx="4315781" cy="577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b="1" kern="1200" baseline="0">
              <a:solidFill>
                <a:srgbClr val="457776"/>
              </a:solidFill>
              <a:latin typeface="Arial" panose="020B0604020202020204" pitchFamily="34" charset="0"/>
              <a:ea typeface="+mn-ea"/>
              <a:cs typeface="+mn-cs"/>
            </a:rPr>
            <a:t>Why it matters</a:t>
          </a:r>
        </a:p>
      </dsp:txBody>
      <dsp:txXfrm>
        <a:off x="583523" y="1357530"/>
        <a:ext cx="4315781" cy="577617"/>
      </dsp:txXfrm>
    </dsp:sp>
    <dsp:sp modelId="{04CC8FAB-3AD4-44F5-B9EE-313D3223C99A}">
      <dsp:nvSpPr>
        <dsp:cNvPr id="0" name=""/>
        <dsp:cNvSpPr/>
      </dsp:nvSpPr>
      <dsp:spPr>
        <a:xfrm>
          <a:off x="693877" y="2196759"/>
          <a:ext cx="4315781" cy="2048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pPr>
          <a:r>
            <a:rPr lang="en-US" sz="2400" kern="1200"/>
            <a:t>Meaningful engagement and buy-in is a catalyst for change. </a:t>
          </a:r>
        </a:p>
        <a:p>
          <a:pPr marL="0" lvl="0" indent="0" algn="l" defTabSz="1066800">
            <a:lnSpc>
              <a:spcPct val="100000"/>
            </a:lnSpc>
            <a:spcBef>
              <a:spcPct val="0"/>
            </a:spcBef>
            <a:spcAft>
              <a:spcPct val="35000"/>
            </a:spcAft>
            <a:buNone/>
          </a:pPr>
          <a:r>
            <a:rPr lang="en-US" sz="2400" kern="1200"/>
            <a:t>Building consensus creates a shared vision.</a:t>
          </a:r>
        </a:p>
      </dsp:txBody>
      <dsp:txXfrm>
        <a:off x="693877" y="2196759"/>
        <a:ext cx="4315781" cy="2048499"/>
      </dsp:txXfrm>
    </dsp:sp>
    <dsp:sp modelId="{C868A35D-7575-4FD3-BF8F-A89CD0307F6B}">
      <dsp:nvSpPr>
        <dsp:cNvPr id="0" name=""/>
        <dsp:cNvSpPr/>
      </dsp:nvSpPr>
      <dsp:spPr>
        <a:xfrm>
          <a:off x="7167528" y="148038"/>
          <a:ext cx="1510523" cy="13477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0D50F7-1E61-413A-8914-0BFC1AF4224B}">
      <dsp:nvSpPr>
        <dsp:cNvPr id="0" name=""/>
        <dsp:cNvSpPr/>
      </dsp:nvSpPr>
      <dsp:spPr>
        <a:xfrm>
          <a:off x="5687754" y="1389195"/>
          <a:ext cx="4315781" cy="577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b="1" kern="1200" baseline="0">
              <a:solidFill>
                <a:srgbClr val="457776"/>
              </a:solidFill>
              <a:latin typeface="Arial" panose="020B0604020202020204" pitchFamily="34" charset="0"/>
              <a:ea typeface="+mn-ea"/>
              <a:cs typeface="+mn-cs"/>
            </a:rPr>
            <a:t>What it looks like</a:t>
          </a:r>
        </a:p>
      </dsp:txBody>
      <dsp:txXfrm>
        <a:off x="5687754" y="1389195"/>
        <a:ext cx="4315781" cy="577617"/>
      </dsp:txXfrm>
    </dsp:sp>
    <dsp:sp modelId="{286C7040-9CB5-4300-96B3-239EAD36FDCB}">
      <dsp:nvSpPr>
        <dsp:cNvPr id="0" name=""/>
        <dsp:cNvSpPr/>
      </dsp:nvSpPr>
      <dsp:spPr>
        <a:xfrm>
          <a:off x="6154765" y="1950735"/>
          <a:ext cx="4315781" cy="2048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en-US" sz="2000" kern="1200"/>
            <a:t>Identify core team who will drive initiative and cultivate buy-in. </a:t>
          </a:r>
        </a:p>
        <a:p>
          <a:pPr marL="0" lvl="0" indent="0" algn="l" defTabSz="889000">
            <a:lnSpc>
              <a:spcPct val="100000"/>
            </a:lnSpc>
            <a:spcBef>
              <a:spcPct val="0"/>
            </a:spcBef>
            <a:spcAft>
              <a:spcPct val="35000"/>
            </a:spcAft>
            <a:buNone/>
          </a:pPr>
          <a:r>
            <a:rPr lang="en-US" sz="2000" kern="1200"/>
            <a:t>Develop and implement outreach and engagement plan. </a:t>
          </a:r>
        </a:p>
        <a:p>
          <a:pPr marL="0" lvl="0" indent="0" algn="l" defTabSz="889000">
            <a:lnSpc>
              <a:spcPct val="100000"/>
            </a:lnSpc>
            <a:spcBef>
              <a:spcPct val="0"/>
            </a:spcBef>
            <a:spcAft>
              <a:spcPct val="35000"/>
            </a:spcAft>
            <a:buNone/>
          </a:pPr>
          <a:r>
            <a:rPr lang="en-US" sz="2000" kern="1200"/>
            <a:t>Have a shared commitment to vision, mission, and guiding principles.</a:t>
          </a:r>
        </a:p>
        <a:p>
          <a:pPr marL="0" lvl="0" indent="0" algn="l" defTabSz="889000">
            <a:lnSpc>
              <a:spcPct val="100000"/>
            </a:lnSpc>
            <a:spcBef>
              <a:spcPct val="0"/>
            </a:spcBef>
            <a:spcAft>
              <a:spcPct val="35000"/>
            </a:spcAft>
            <a:buNone/>
          </a:pPr>
          <a:r>
            <a:rPr lang="en-US" sz="2000" kern="1200"/>
            <a:t>Establish shared goals and clearly defined roles and responsibilities. </a:t>
          </a:r>
        </a:p>
      </dsp:txBody>
      <dsp:txXfrm>
        <a:off x="6154765" y="1950735"/>
        <a:ext cx="4315781" cy="20484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AC597-25C1-4DCF-A804-340FF7365255}">
      <dsp:nvSpPr>
        <dsp:cNvPr id="0" name=""/>
        <dsp:cNvSpPr/>
      </dsp:nvSpPr>
      <dsp:spPr>
        <a:xfrm>
          <a:off x="2478" y="0"/>
          <a:ext cx="2597785" cy="4862513"/>
        </a:xfrm>
        <a:prstGeom prst="roundRect">
          <a:avLst>
            <a:gd name="adj" fmla="val 10000"/>
          </a:avLst>
        </a:prstGeom>
        <a:solidFill>
          <a:srgbClr val="F2F2F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457776"/>
              </a:solidFill>
            </a:rPr>
            <a:t>Establish and implement data-driven plans to reduce the number of people with mental illnesses in local jails.</a:t>
          </a:r>
        </a:p>
      </dsp:txBody>
      <dsp:txXfrm>
        <a:off x="2478" y="1945005"/>
        <a:ext cx="2597785" cy="1945005"/>
      </dsp:txXfrm>
    </dsp:sp>
    <dsp:sp modelId="{DD5D6271-CD1E-4005-8CC8-1A787E46D3EA}">
      <dsp:nvSpPr>
        <dsp:cNvPr id="0" name=""/>
        <dsp:cNvSpPr/>
      </dsp:nvSpPr>
      <dsp:spPr>
        <a:xfrm>
          <a:off x="491762" y="291750"/>
          <a:ext cx="1619216" cy="161921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03D3CE-547D-46CC-A5EB-E0F15E1EC734}">
      <dsp:nvSpPr>
        <dsp:cNvPr id="0" name=""/>
        <dsp:cNvSpPr/>
      </dsp:nvSpPr>
      <dsp:spPr>
        <a:xfrm>
          <a:off x="2678197" y="0"/>
          <a:ext cx="2597785" cy="4862513"/>
        </a:xfrm>
        <a:prstGeom prst="roundRect">
          <a:avLst>
            <a:gd name="adj" fmla="val 10000"/>
          </a:avLst>
        </a:prstGeom>
        <a:solidFill>
          <a:srgbClr val="F2F2F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dirty="0">
              <a:solidFill>
                <a:srgbClr val="457776"/>
              </a:solidFill>
            </a:rPr>
            <a:t>Identify best practice sites across the state to act as peer mentors and facilitate connections with other counties.</a:t>
          </a:r>
          <a:endParaRPr lang="en-US" sz="1700" kern="1200" dirty="0"/>
        </a:p>
      </dsp:txBody>
      <dsp:txXfrm>
        <a:off x="2678197" y="1945005"/>
        <a:ext cx="2597785" cy="1945005"/>
      </dsp:txXfrm>
    </dsp:sp>
    <dsp:sp modelId="{921538F0-3E88-49F7-A8B2-2475BB6E5A34}">
      <dsp:nvSpPr>
        <dsp:cNvPr id="0" name=""/>
        <dsp:cNvSpPr/>
      </dsp:nvSpPr>
      <dsp:spPr>
        <a:xfrm>
          <a:off x="3167481" y="291750"/>
          <a:ext cx="1619216" cy="161921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355DCE-5881-4F7F-BB4B-E72F195D4DD6}">
      <dsp:nvSpPr>
        <dsp:cNvPr id="0" name=""/>
        <dsp:cNvSpPr/>
      </dsp:nvSpPr>
      <dsp:spPr>
        <a:xfrm>
          <a:off x="5353916" y="0"/>
          <a:ext cx="2597785" cy="4862513"/>
        </a:xfrm>
        <a:prstGeom prst="roundRect">
          <a:avLst>
            <a:gd name="adj" fmla="val 10000"/>
          </a:avLst>
        </a:prstGeom>
        <a:solidFill>
          <a:srgbClr val="F2F2F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dirty="0">
              <a:solidFill>
                <a:srgbClr val="457776"/>
              </a:solidFill>
            </a:rPr>
            <a:t>Create a central information bank for counties across KS on the intersection of mental illness and criminal justice.</a:t>
          </a:r>
          <a:endParaRPr lang="en-US" sz="1700" kern="1200" dirty="0"/>
        </a:p>
      </dsp:txBody>
      <dsp:txXfrm>
        <a:off x="5353916" y="1945005"/>
        <a:ext cx="2597785" cy="1945005"/>
      </dsp:txXfrm>
    </dsp:sp>
    <dsp:sp modelId="{4BE0B798-1800-41D8-8CA5-49344D88CBFC}">
      <dsp:nvSpPr>
        <dsp:cNvPr id="0" name=""/>
        <dsp:cNvSpPr/>
      </dsp:nvSpPr>
      <dsp:spPr>
        <a:xfrm>
          <a:off x="5843201" y="291750"/>
          <a:ext cx="1619216" cy="1619216"/>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54B59A-B1B8-421A-9C54-EFC22607AB37}">
      <dsp:nvSpPr>
        <dsp:cNvPr id="0" name=""/>
        <dsp:cNvSpPr/>
      </dsp:nvSpPr>
      <dsp:spPr>
        <a:xfrm>
          <a:off x="8029635" y="0"/>
          <a:ext cx="2597785" cy="4862513"/>
        </a:xfrm>
        <a:prstGeom prst="roundRect">
          <a:avLst>
            <a:gd name="adj" fmla="val 10000"/>
          </a:avLst>
        </a:prstGeom>
        <a:solidFill>
          <a:srgbClr val="F2F2F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dirty="0">
              <a:solidFill>
                <a:srgbClr val="457776"/>
              </a:solidFill>
            </a:rPr>
            <a:t>Work with the KS Stepping Up Leadership Team to determine state-level policies that can be adjusted or implemented to improve local-level Stepping Up efforts.</a:t>
          </a:r>
          <a:endParaRPr lang="en-US" sz="1700" kern="1200" dirty="0"/>
        </a:p>
      </dsp:txBody>
      <dsp:txXfrm>
        <a:off x="8029635" y="1945005"/>
        <a:ext cx="2597785" cy="1945005"/>
      </dsp:txXfrm>
    </dsp:sp>
    <dsp:sp modelId="{DFC1C8F6-75C1-49CA-B8F5-76CE3BABDA24}">
      <dsp:nvSpPr>
        <dsp:cNvPr id="0" name=""/>
        <dsp:cNvSpPr/>
      </dsp:nvSpPr>
      <dsp:spPr>
        <a:xfrm>
          <a:off x="8518920" y="291750"/>
          <a:ext cx="1619216" cy="1619216"/>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02BCE9-8B6D-4D14-A5F5-AA53496FF50F}">
      <dsp:nvSpPr>
        <dsp:cNvPr id="0" name=""/>
        <dsp:cNvSpPr/>
      </dsp:nvSpPr>
      <dsp:spPr>
        <a:xfrm>
          <a:off x="425196" y="3890010"/>
          <a:ext cx="9779507" cy="729376"/>
        </a:xfrm>
        <a:prstGeom prst="leftRightArrow">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603738-213B-466F-8985-1B9FE5621D00}">
      <dsp:nvSpPr>
        <dsp:cNvPr id="0" name=""/>
        <dsp:cNvSpPr/>
      </dsp:nvSpPr>
      <dsp:spPr>
        <a:xfrm rot="10800000">
          <a:off x="0" y="0"/>
          <a:ext cx="7811866" cy="1071432"/>
        </a:xfrm>
        <a:prstGeom prst="trapezoid">
          <a:avLst>
            <a:gd name="adj" fmla="val 72365"/>
          </a:avLst>
        </a:prstGeom>
        <a:solidFill>
          <a:srgbClr val="4577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ts val="600"/>
            </a:spcAft>
            <a:buNone/>
          </a:pPr>
          <a:r>
            <a:rPr lang="en-US" sz="2800" b="1" kern="1200">
              <a:solidFill>
                <a:schemeClr val="bg2"/>
              </a:solidFill>
              <a:effectLst/>
              <a:latin typeface="Calibri"/>
              <a:ea typeface="Calibri"/>
              <a:cs typeface="Calibri"/>
            </a:rPr>
            <a:t>98 </a:t>
          </a:r>
          <a:r>
            <a:rPr lang="en-US" sz="2800" b="1" kern="1200">
              <a:solidFill>
                <a:schemeClr val="bg2"/>
              </a:solidFill>
              <a:latin typeface="Calibri"/>
              <a:ea typeface="Calibri"/>
              <a:cs typeface="Calibri"/>
            </a:rPr>
            <a:t>C</a:t>
          </a:r>
          <a:r>
            <a:rPr lang="en-US" sz="2800" b="1" kern="1200">
              <a:solidFill>
                <a:schemeClr val="bg2"/>
              </a:solidFill>
              <a:effectLst/>
              <a:latin typeface="Calibri"/>
              <a:ea typeface="Calibri"/>
              <a:cs typeface="Calibri"/>
            </a:rPr>
            <a:t>ounties </a:t>
          </a:r>
        </a:p>
        <a:p>
          <a:pPr marL="0" lvl="0" indent="0" algn="ctr" defTabSz="1244600">
            <a:lnSpc>
              <a:spcPct val="90000"/>
            </a:lnSpc>
            <a:spcBef>
              <a:spcPct val="0"/>
            </a:spcBef>
            <a:spcAft>
              <a:spcPts val="600"/>
            </a:spcAft>
            <a:buNone/>
          </a:pPr>
          <a:r>
            <a:rPr lang="en-US" sz="2400" b="0" kern="1200">
              <a:solidFill>
                <a:schemeClr val="bg2"/>
              </a:solidFill>
              <a:effectLst/>
              <a:latin typeface="Calibri"/>
              <a:ea typeface="Calibri"/>
              <a:cs typeface="Calibri"/>
            </a:rPr>
            <a:t>Participated in TA Center activities</a:t>
          </a:r>
          <a:endParaRPr lang="en-US" sz="2400" b="0" kern="1200">
            <a:solidFill>
              <a:schemeClr val="bg2"/>
            </a:solidFill>
            <a:latin typeface="Calibri"/>
            <a:ea typeface="Calibri"/>
            <a:cs typeface="Calibri"/>
          </a:endParaRPr>
        </a:p>
      </dsp:txBody>
      <dsp:txXfrm rot="-10800000">
        <a:off x="1367076" y="0"/>
        <a:ext cx="5077712" cy="1071432"/>
      </dsp:txXfrm>
    </dsp:sp>
    <dsp:sp modelId="{284DE582-5EAD-45DB-BA42-2C90E5D5769E}">
      <dsp:nvSpPr>
        <dsp:cNvPr id="0" name=""/>
        <dsp:cNvSpPr/>
      </dsp:nvSpPr>
      <dsp:spPr>
        <a:xfrm rot="10800000">
          <a:off x="775340" y="1071432"/>
          <a:ext cx="6261184" cy="1071432"/>
        </a:xfrm>
        <a:prstGeom prst="trapezoid">
          <a:avLst>
            <a:gd name="adj" fmla="val 72365"/>
          </a:avLst>
        </a:prstGeom>
        <a:solidFill>
          <a:srgbClr val="C6E8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ts val="600"/>
            </a:spcAft>
            <a:buNone/>
          </a:pPr>
          <a:r>
            <a:rPr lang="en-US" sz="2800" b="1" kern="1200">
              <a:latin typeface="Calibri" panose="020F0502020204030204"/>
            </a:rPr>
            <a:t>37 Counties</a:t>
          </a:r>
          <a:endParaRPr lang="en-US" sz="2300" b="0" kern="1200">
            <a:latin typeface="Calibri"/>
            <a:ea typeface="Calibri"/>
            <a:cs typeface="Calibri"/>
          </a:endParaRPr>
        </a:p>
        <a:p>
          <a:pPr marL="0" lvl="0" indent="0" algn="ctr" defTabSz="1244600" rtl="0">
            <a:lnSpc>
              <a:spcPct val="90000"/>
            </a:lnSpc>
            <a:spcBef>
              <a:spcPct val="0"/>
            </a:spcBef>
            <a:spcAft>
              <a:spcPts val="600"/>
            </a:spcAft>
            <a:buNone/>
          </a:pPr>
          <a:r>
            <a:rPr lang="en-US" sz="2300" b="0" kern="1200">
              <a:latin typeface="Calibri"/>
              <a:ea typeface="Calibri"/>
              <a:cs typeface="Calibri"/>
            </a:rPr>
            <a:t>Engaged with the TA center</a:t>
          </a:r>
          <a:r>
            <a:rPr lang="en-US" sz="2300" b="0" kern="1200">
              <a:latin typeface="Calibri" panose="020F0502020204030204"/>
            </a:rPr>
            <a:t> </a:t>
          </a:r>
          <a:endParaRPr lang="en-US" sz="2300" b="0" kern="1200"/>
        </a:p>
      </dsp:txBody>
      <dsp:txXfrm rot="-10800000">
        <a:off x="1871047" y="1071432"/>
        <a:ext cx="4069770" cy="1071432"/>
      </dsp:txXfrm>
    </dsp:sp>
    <dsp:sp modelId="{2DA1B29E-B9C2-4645-9F6F-68B8AB8A2100}">
      <dsp:nvSpPr>
        <dsp:cNvPr id="0" name=""/>
        <dsp:cNvSpPr/>
      </dsp:nvSpPr>
      <dsp:spPr>
        <a:xfrm rot="10800000">
          <a:off x="1550681" y="2142864"/>
          <a:ext cx="4710503" cy="1071432"/>
        </a:xfrm>
        <a:prstGeom prst="trapezoid">
          <a:avLst>
            <a:gd name="adj" fmla="val 72365"/>
          </a:avLst>
        </a:prstGeom>
        <a:solidFill>
          <a:srgbClr val="B3DE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ts val="600"/>
            </a:spcAft>
            <a:buNone/>
          </a:pPr>
          <a:r>
            <a:rPr lang="en-US" sz="2800" b="1" kern="1200" dirty="0">
              <a:effectLst/>
              <a:latin typeface="Calibri"/>
              <a:ea typeface="Calibri"/>
              <a:cs typeface="Calibri"/>
            </a:rPr>
            <a:t>22 </a:t>
          </a:r>
          <a:r>
            <a:rPr lang="en-US" sz="2800" b="1" kern="1200" dirty="0">
              <a:latin typeface="Calibri"/>
              <a:ea typeface="Calibri"/>
              <a:cs typeface="Calibri"/>
            </a:rPr>
            <a:t>C</a:t>
          </a:r>
          <a:r>
            <a:rPr lang="en-US" sz="2800" b="1" kern="1200" dirty="0">
              <a:effectLst/>
              <a:latin typeface="Calibri"/>
              <a:ea typeface="Calibri"/>
              <a:cs typeface="Calibri"/>
            </a:rPr>
            <a:t>ounties </a:t>
          </a:r>
        </a:p>
        <a:p>
          <a:pPr marL="0" lvl="0" indent="0" algn="ctr" defTabSz="1244600">
            <a:lnSpc>
              <a:spcPct val="90000"/>
            </a:lnSpc>
            <a:spcBef>
              <a:spcPct val="0"/>
            </a:spcBef>
            <a:spcAft>
              <a:spcPts val="600"/>
            </a:spcAft>
            <a:buNone/>
          </a:pPr>
          <a:r>
            <a:rPr lang="en-US" sz="2400" b="0" kern="1200" dirty="0">
              <a:effectLst/>
              <a:latin typeface="Calibri"/>
              <a:ea typeface="Calibri"/>
              <a:cs typeface="Calibri"/>
            </a:rPr>
            <a:t>Passed SU Resolutions</a:t>
          </a:r>
        </a:p>
      </dsp:txBody>
      <dsp:txXfrm rot="-10800000">
        <a:off x="2375019" y="2142864"/>
        <a:ext cx="3061827" cy="1071432"/>
      </dsp:txXfrm>
    </dsp:sp>
    <dsp:sp modelId="{836C4B64-8DC1-4DFB-9484-AB5A0E54DECE}">
      <dsp:nvSpPr>
        <dsp:cNvPr id="0" name=""/>
        <dsp:cNvSpPr/>
      </dsp:nvSpPr>
      <dsp:spPr>
        <a:xfrm rot="10800000">
          <a:off x="2329497" y="3214296"/>
          <a:ext cx="3152871" cy="2183257"/>
        </a:xfrm>
        <a:prstGeom prst="trapezoid">
          <a:avLst>
            <a:gd name="adj" fmla="val 72365"/>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ts val="600"/>
            </a:spcAft>
            <a:buNone/>
          </a:pPr>
          <a:r>
            <a:rPr lang="en-US" sz="2400" b="1" kern="1200" dirty="0">
              <a:latin typeface="Calibri"/>
              <a:ea typeface="Calibri"/>
              <a:cs typeface="Calibri"/>
            </a:rPr>
            <a:t>10 Innovator </a:t>
          </a:r>
        </a:p>
        <a:p>
          <a:pPr marL="0" lvl="0" indent="0" algn="ctr" defTabSz="1066800">
            <a:lnSpc>
              <a:spcPct val="90000"/>
            </a:lnSpc>
            <a:spcBef>
              <a:spcPct val="0"/>
            </a:spcBef>
            <a:spcAft>
              <a:spcPts val="600"/>
            </a:spcAft>
            <a:buNone/>
          </a:pPr>
          <a:r>
            <a:rPr lang="en-US" sz="2400" b="1" kern="1200" dirty="0">
              <a:latin typeface="Calibri"/>
              <a:ea typeface="Calibri"/>
              <a:cs typeface="Calibri"/>
            </a:rPr>
            <a:t>Counties</a:t>
          </a:r>
        </a:p>
      </dsp:txBody>
      <dsp:txXfrm rot="-10800000">
        <a:off x="2329497" y="3214296"/>
        <a:ext cx="3152871" cy="21832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A6268-6F78-4DA0-9A74-DE43F55AFF87}">
      <dsp:nvSpPr>
        <dsp:cNvPr id="0" name=""/>
        <dsp:cNvSpPr/>
      </dsp:nvSpPr>
      <dsp:spPr>
        <a:xfrm>
          <a:off x="0" y="134610"/>
          <a:ext cx="10186317" cy="639661"/>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571" tIns="166624" rIns="79057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Establish a mandate, assemble a planning team, develop a mission/vision statement.</a:t>
          </a:r>
        </a:p>
      </dsp:txBody>
      <dsp:txXfrm>
        <a:off x="0" y="134610"/>
        <a:ext cx="10186317" cy="639661"/>
      </dsp:txXfrm>
    </dsp:sp>
    <dsp:sp modelId="{ACD564F7-96A3-49B6-BAE8-DB6E9A45C6F2}">
      <dsp:nvSpPr>
        <dsp:cNvPr id="0" name=""/>
        <dsp:cNvSpPr/>
      </dsp:nvSpPr>
      <dsp:spPr>
        <a:xfrm>
          <a:off x="509315" y="16530"/>
          <a:ext cx="7130421" cy="23616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513" tIns="0" rIns="269513" bIns="0" numCol="1" spcCol="1270" anchor="ctr" anchorCtr="0">
          <a:noAutofit/>
        </a:bodyPr>
        <a:lstStyle/>
        <a:p>
          <a:pPr marL="0" lvl="0" indent="0" algn="l" defTabSz="800100">
            <a:lnSpc>
              <a:spcPct val="90000"/>
            </a:lnSpc>
            <a:spcBef>
              <a:spcPct val="0"/>
            </a:spcBef>
            <a:spcAft>
              <a:spcPct val="35000"/>
            </a:spcAft>
            <a:buNone/>
          </a:pPr>
          <a:r>
            <a:rPr lang="en-US" sz="1800" kern="1200" dirty="0"/>
            <a:t>Is our leadership committed?</a:t>
          </a:r>
        </a:p>
      </dsp:txBody>
      <dsp:txXfrm>
        <a:off x="520843" y="28058"/>
        <a:ext cx="7107365" cy="213104"/>
      </dsp:txXfrm>
    </dsp:sp>
    <dsp:sp modelId="{983A1A4A-F366-4D79-9D58-D0D5C4893A38}">
      <dsp:nvSpPr>
        <dsp:cNvPr id="0" name=""/>
        <dsp:cNvSpPr/>
      </dsp:nvSpPr>
      <dsp:spPr>
        <a:xfrm>
          <a:off x="0" y="935551"/>
          <a:ext cx="10186317" cy="805335"/>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571" tIns="166624" rIns="79057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Establish shared definitions and a validated screening tool and develop screening and assessment processes. </a:t>
          </a:r>
        </a:p>
      </dsp:txBody>
      <dsp:txXfrm>
        <a:off x="0" y="935551"/>
        <a:ext cx="10186317" cy="805335"/>
      </dsp:txXfrm>
    </dsp:sp>
    <dsp:sp modelId="{465C5654-2F30-4194-BCA9-E3E60389A959}">
      <dsp:nvSpPr>
        <dsp:cNvPr id="0" name=""/>
        <dsp:cNvSpPr/>
      </dsp:nvSpPr>
      <dsp:spPr>
        <a:xfrm>
          <a:off x="509315" y="817471"/>
          <a:ext cx="7130421" cy="23616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513" tIns="0" rIns="269513" bIns="0" numCol="1" spcCol="1270" anchor="ctr" anchorCtr="0">
          <a:noAutofit/>
        </a:bodyPr>
        <a:lstStyle/>
        <a:p>
          <a:pPr marL="0" lvl="0" indent="0" algn="l" defTabSz="800100">
            <a:lnSpc>
              <a:spcPct val="90000"/>
            </a:lnSpc>
            <a:spcBef>
              <a:spcPct val="0"/>
            </a:spcBef>
            <a:spcAft>
              <a:spcPct val="35000"/>
            </a:spcAft>
            <a:buNone/>
          </a:pPr>
          <a:r>
            <a:rPr lang="en-US" sz="1800" kern="1200" dirty="0"/>
            <a:t>Do we conduct timely screening and assessments?</a:t>
          </a:r>
        </a:p>
      </dsp:txBody>
      <dsp:txXfrm>
        <a:off x="520843" y="828999"/>
        <a:ext cx="7107365" cy="213104"/>
      </dsp:txXfrm>
    </dsp:sp>
    <dsp:sp modelId="{0DB6C72B-490D-4976-8D97-55C8488B8FAB}">
      <dsp:nvSpPr>
        <dsp:cNvPr id="0" name=""/>
        <dsp:cNvSpPr/>
      </dsp:nvSpPr>
      <dsp:spPr>
        <a:xfrm>
          <a:off x="0" y="1902167"/>
          <a:ext cx="10186317" cy="868412"/>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571" tIns="166624" rIns="79057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Capture data that informs decision-making, collect baseline data for the jail, produce regular reports.</a:t>
          </a:r>
        </a:p>
      </dsp:txBody>
      <dsp:txXfrm>
        <a:off x="0" y="1902167"/>
        <a:ext cx="10186317" cy="868412"/>
      </dsp:txXfrm>
    </dsp:sp>
    <dsp:sp modelId="{371BF5CB-558C-498F-94F1-7DF4851373B4}">
      <dsp:nvSpPr>
        <dsp:cNvPr id="0" name=""/>
        <dsp:cNvSpPr/>
      </dsp:nvSpPr>
      <dsp:spPr>
        <a:xfrm>
          <a:off x="509315" y="1784087"/>
          <a:ext cx="7130421" cy="23616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513" tIns="0" rIns="269513" bIns="0" numCol="1" spcCol="1270" anchor="ctr" anchorCtr="0">
          <a:noAutofit/>
        </a:bodyPr>
        <a:lstStyle/>
        <a:p>
          <a:pPr marL="0" lvl="0" indent="0" algn="l" defTabSz="800100">
            <a:lnSpc>
              <a:spcPct val="90000"/>
            </a:lnSpc>
            <a:spcBef>
              <a:spcPct val="0"/>
            </a:spcBef>
            <a:spcAft>
              <a:spcPct val="35000"/>
            </a:spcAft>
            <a:buNone/>
          </a:pPr>
          <a:r>
            <a:rPr lang="en-US" sz="1800" kern="1200" dirty="0"/>
            <a:t>Do we have baseline data?</a:t>
          </a:r>
        </a:p>
      </dsp:txBody>
      <dsp:txXfrm>
        <a:off x="520843" y="1795615"/>
        <a:ext cx="7107365" cy="213104"/>
      </dsp:txXfrm>
    </dsp:sp>
    <dsp:sp modelId="{BD09C7F9-EE5B-4188-ACD2-F5970382314F}">
      <dsp:nvSpPr>
        <dsp:cNvPr id="0" name=""/>
        <dsp:cNvSpPr/>
      </dsp:nvSpPr>
      <dsp:spPr>
        <a:xfrm>
          <a:off x="0" y="2931859"/>
          <a:ext cx="10186317" cy="797626"/>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571" tIns="166624" rIns="79057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Complete a detailed process analysis and identify service gaps and evidence-based practices to implement. </a:t>
          </a:r>
        </a:p>
      </dsp:txBody>
      <dsp:txXfrm>
        <a:off x="0" y="2931859"/>
        <a:ext cx="10186317" cy="797626"/>
      </dsp:txXfrm>
    </dsp:sp>
    <dsp:sp modelId="{9E91A9F3-A443-4ED5-9CA2-CA74D23AA6CE}">
      <dsp:nvSpPr>
        <dsp:cNvPr id="0" name=""/>
        <dsp:cNvSpPr/>
      </dsp:nvSpPr>
      <dsp:spPr>
        <a:xfrm>
          <a:off x="509315" y="2813779"/>
          <a:ext cx="7130421" cy="23616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513" tIns="0" rIns="269513" bIns="0" numCol="1" spcCol="1270" anchor="ctr" anchorCtr="0">
          <a:noAutofit/>
        </a:bodyPr>
        <a:lstStyle/>
        <a:p>
          <a:pPr marL="0" lvl="0" indent="0" algn="l" defTabSz="800100">
            <a:lnSpc>
              <a:spcPct val="90000"/>
            </a:lnSpc>
            <a:spcBef>
              <a:spcPct val="0"/>
            </a:spcBef>
            <a:spcAft>
              <a:spcPct val="35000"/>
            </a:spcAft>
            <a:buNone/>
          </a:pPr>
          <a:r>
            <a:rPr lang="en-US" sz="1800" kern="1200" dirty="0"/>
            <a:t>Have we conducted a process analysis and inventory of services?</a:t>
          </a:r>
        </a:p>
      </dsp:txBody>
      <dsp:txXfrm>
        <a:off x="520843" y="2825307"/>
        <a:ext cx="7107365" cy="213104"/>
      </dsp:txXfrm>
    </dsp:sp>
    <dsp:sp modelId="{B414E327-CF7F-49FC-92C0-3D8E0B9A0EC4}">
      <dsp:nvSpPr>
        <dsp:cNvPr id="0" name=""/>
        <dsp:cNvSpPr/>
      </dsp:nvSpPr>
      <dsp:spPr>
        <a:xfrm>
          <a:off x="0" y="3890765"/>
          <a:ext cx="10186317" cy="795691"/>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571" tIns="166624" rIns="79057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Prioritize strategies and a descriptive list of needs; account for external funding streams and projected impact of the strategies.</a:t>
          </a:r>
        </a:p>
      </dsp:txBody>
      <dsp:txXfrm>
        <a:off x="0" y="3890765"/>
        <a:ext cx="10186317" cy="795691"/>
      </dsp:txXfrm>
    </dsp:sp>
    <dsp:sp modelId="{0500B7AA-4EC5-4B10-B1D8-9643111496F2}">
      <dsp:nvSpPr>
        <dsp:cNvPr id="0" name=""/>
        <dsp:cNvSpPr/>
      </dsp:nvSpPr>
      <dsp:spPr>
        <a:xfrm>
          <a:off x="509315" y="3772685"/>
          <a:ext cx="7130421" cy="23616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513" tIns="0" rIns="269513" bIns="0" numCol="1" spcCol="1270" anchor="ctr" anchorCtr="0">
          <a:noAutofit/>
        </a:bodyPr>
        <a:lstStyle/>
        <a:p>
          <a:pPr marL="0" lvl="0" indent="0" algn="l" defTabSz="800100">
            <a:lnSpc>
              <a:spcPct val="90000"/>
            </a:lnSpc>
            <a:spcBef>
              <a:spcPct val="0"/>
            </a:spcBef>
            <a:spcAft>
              <a:spcPct val="35000"/>
            </a:spcAft>
            <a:buNone/>
          </a:pPr>
          <a:r>
            <a:rPr lang="en-US" sz="1800" kern="1200" dirty="0"/>
            <a:t>Have we prioritized policy, practice, and funding improvements?</a:t>
          </a:r>
        </a:p>
      </dsp:txBody>
      <dsp:txXfrm>
        <a:off x="520843" y="3784213"/>
        <a:ext cx="7107365" cy="213104"/>
      </dsp:txXfrm>
    </dsp:sp>
    <dsp:sp modelId="{3768DB0E-26C2-42DD-B187-F71F2DDD4B7E}">
      <dsp:nvSpPr>
        <dsp:cNvPr id="0" name=""/>
        <dsp:cNvSpPr/>
      </dsp:nvSpPr>
      <dsp:spPr>
        <a:xfrm>
          <a:off x="0" y="4847736"/>
          <a:ext cx="10186317" cy="554400"/>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571" tIns="166624" rIns="79057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Report on progress of the four key measures. Implement ongoing program evaluation.  </a:t>
          </a:r>
        </a:p>
      </dsp:txBody>
      <dsp:txXfrm>
        <a:off x="0" y="4847736"/>
        <a:ext cx="10186317" cy="554400"/>
      </dsp:txXfrm>
    </dsp:sp>
    <dsp:sp modelId="{9AE57CBB-F973-4459-9FC2-3B4E887AEC19}">
      <dsp:nvSpPr>
        <dsp:cNvPr id="0" name=""/>
        <dsp:cNvSpPr/>
      </dsp:nvSpPr>
      <dsp:spPr>
        <a:xfrm>
          <a:off x="509315" y="4729656"/>
          <a:ext cx="7130421" cy="23616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513" tIns="0" rIns="269513" bIns="0" numCol="1" spcCol="1270" anchor="ctr" anchorCtr="0">
          <a:noAutofit/>
        </a:bodyPr>
        <a:lstStyle/>
        <a:p>
          <a:pPr marL="0" lvl="0" indent="0" algn="l" defTabSz="800100">
            <a:lnSpc>
              <a:spcPct val="90000"/>
            </a:lnSpc>
            <a:spcBef>
              <a:spcPct val="0"/>
            </a:spcBef>
            <a:spcAft>
              <a:spcPct val="35000"/>
            </a:spcAft>
            <a:buNone/>
          </a:pPr>
          <a:r>
            <a:rPr lang="en-US" sz="1800" kern="1200" dirty="0"/>
            <a:t>Do we track progress?</a:t>
          </a:r>
        </a:p>
      </dsp:txBody>
      <dsp:txXfrm>
        <a:off x="520843" y="4741184"/>
        <a:ext cx="7107365" cy="213104"/>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A8D3DF-FF2E-35D4-AE4E-EB18462B57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6CB9519-CD9D-9CAA-EEC9-97D5C406BD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2B4826-CBC6-42A1-A1D3-38D44C934B23}" type="datetimeFigureOut">
              <a:rPr lang="en-US" smtClean="0"/>
              <a:t>1/29/2025</a:t>
            </a:fld>
            <a:endParaRPr lang="en-US"/>
          </a:p>
        </p:txBody>
      </p:sp>
      <p:sp>
        <p:nvSpPr>
          <p:cNvPr id="4" name="Footer Placeholder 3">
            <a:extLst>
              <a:ext uri="{FF2B5EF4-FFF2-40B4-BE49-F238E27FC236}">
                <a16:creationId xmlns:a16="http://schemas.microsoft.com/office/drawing/2014/main" id="{115AD419-E329-0F6C-9D23-853EB692A4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609E291-87FF-8ACE-99FF-E922032A6C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0A994A-73DE-4660-89B0-F7B0E2945B13}" type="slidenum">
              <a:rPr lang="en-US" smtClean="0"/>
              <a:t>‹#›</a:t>
            </a:fld>
            <a:endParaRPr lang="en-US"/>
          </a:p>
        </p:txBody>
      </p:sp>
    </p:spTree>
    <p:extLst>
      <p:ext uri="{BB962C8B-B14F-4D97-AF65-F5344CB8AC3E}">
        <p14:creationId xmlns:p14="http://schemas.microsoft.com/office/powerpoint/2010/main" val="2445836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644B4-2012-44CF-A1CF-5CC992A812C3}"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1EA36-AB76-4D71-9BC4-92A6880D380F}" type="slidenum">
              <a:rPr lang="en-US" smtClean="0"/>
              <a:t>‹#›</a:t>
            </a:fld>
            <a:endParaRPr lang="en-US"/>
          </a:p>
        </p:txBody>
      </p:sp>
    </p:spTree>
    <p:extLst>
      <p:ext uri="{BB962C8B-B14F-4D97-AF65-F5344CB8AC3E}">
        <p14:creationId xmlns:p14="http://schemas.microsoft.com/office/powerpoint/2010/main" val="3919886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54079-8B5C-744D-B095-E1CAEB480B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883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1EA36-AB76-4D71-9BC4-92A6880D3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923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indent="0">
              <a:lnSpc>
                <a:spcPct val="110000"/>
              </a:lnSpc>
              <a:spcBef>
                <a:spcPts val="0"/>
              </a:spcBef>
              <a:spcAft>
                <a:spcPts val="0"/>
              </a:spcAft>
              <a:buNone/>
            </a:pPr>
            <a:r>
              <a:rPr lang="en-US" sz="1600" b="1">
                <a:solidFill>
                  <a:srgbClr val="B95B18"/>
                </a:solidFill>
                <a:latin typeface="Arial" panose="020B0604020202020204" pitchFamily="34" charset="0"/>
              </a:rPr>
              <a:t>Why it matters</a:t>
            </a:r>
          </a:p>
          <a:p>
            <a:pPr marL="457200" indent="-342900">
              <a:spcBef>
                <a:spcPts val="0"/>
              </a:spcBef>
            </a:pPr>
            <a:r>
              <a:rPr lang="en-US" sz="1200">
                <a:solidFill>
                  <a:srgbClr val="3A726B"/>
                </a:solidFill>
                <a:latin typeface="Arial" panose="020B0604020202020204" pitchFamily="34" charset="0"/>
                <a:cs typeface="Arial" panose="020B0604020202020204" pitchFamily="34" charset="0"/>
              </a:rPr>
              <a:t>Meaningful engagement and buy-in from key stakeholders is a catalyst for collaboration and systems change </a:t>
            </a:r>
          </a:p>
          <a:p>
            <a:pPr marL="457200" indent="-342900">
              <a:spcBef>
                <a:spcPts val="0"/>
              </a:spcBef>
            </a:pPr>
            <a:r>
              <a:rPr lang="en-US" sz="1200">
                <a:solidFill>
                  <a:srgbClr val="3A726B"/>
                </a:solidFill>
                <a:latin typeface="Arial" panose="020B0604020202020204" pitchFamily="34" charset="0"/>
                <a:cs typeface="Arial" panose="020B0604020202020204" pitchFamily="34" charset="0"/>
              </a:rPr>
              <a:t>Building consensus around shared goals and responsibilities creates a shared vision and facilitates role clarity</a:t>
            </a:r>
          </a:p>
          <a:p>
            <a:pPr marL="114300" indent="0">
              <a:spcBef>
                <a:spcPts val="0"/>
              </a:spcBef>
              <a:buNone/>
            </a:pPr>
            <a:endParaRPr lang="en-US" sz="1100" b="1">
              <a:solidFill>
                <a:srgbClr val="B95B18"/>
              </a:solidFill>
              <a:latin typeface="Arial" panose="020B0604020202020204" pitchFamily="34" charset="0"/>
              <a:ea typeface="Arial Black" panose="020B0A04020102020204" pitchFamily="34" charset="0"/>
              <a:cs typeface="Arial Black" panose="020B0A04020102020204" pitchFamily="34" charset="0"/>
            </a:endParaRPr>
          </a:p>
          <a:p>
            <a:pPr marL="114300" indent="0">
              <a:lnSpc>
                <a:spcPct val="110000"/>
              </a:lnSpc>
              <a:spcBef>
                <a:spcPts val="0"/>
              </a:spcBef>
              <a:buNone/>
            </a:pPr>
            <a:r>
              <a:rPr lang="en-US" sz="1600" b="1">
                <a:solidFill>
                  <a:srgbClr val="B95B18"/>
                </a:solidFill>
                <a:latin typeface="Arial" panose="020B0604020202020204" pitchFamily="34" charset="0"/>
              </a:rPr>
              <a:t>What it looks like</a:t>
            </a:r>
          </a:p>
          <a:p>
            <a:pPr marL="457200" indent="-342900">
              <a:spcBef>
                <a:spcPts val="0"/>
              </a:spcBef>
            </a:pPr>
            <a:r>
              <a:rPr lang="en-US" sz="1200">
                <a:solidFill>
                  <a:srgbClr val="3A726B"/>
                </a:solidFill>
                <a:latin typeface="Arial" panose="020B0604020202020204" pitchFamily="34" charset="0"/>
                <a:cs typeface="Arial" panose="020B0604020202020204" pitchFamily="34" charset="0"/>
              </a:rPr>
              <a:t>Identify core team who will drive initiative and cultivate buy-in </a:t>
            </a:r>
          </a:p>
          <a:p>
            <a:pPr marL="457200" indent="-342900">
              <a:spcBef>
                <a:spcPts val="0"/>
              </a:spcBef>
            </a:pPr>
            <a:r>
              <a:rPr lang="en-US" sz="1200">
                <a:solidFill>
                  <a:srgbClr val="3A726B"/>
                </a:solidFill>
                <a:latin typeface="Arial" panose="020B0604020202020204" pitchFamily="34" charset="0"/>
                <a:cs typeface="Arial" panose="020B0604020202020204" pitchFamily="34" charset="0"/>
              </a:rPr>
              <a:t>Develop and implement outreach and engagement plan for key stakeholders</a:t>
            </a:r>
          </a:p>
          <a:p>
            <a:pPr marL="457200" indent="-342900">
              <a:spcBef>
                <a:spcPts val="0"/>
              </a:spcBef>
            </a:pPr>
            <a:r>
              <a:rPr lang="en-US" sz="1200">
                <a:solidFill>
                  <a:srgbClr val="3A726B"/>
                </a:solidFill>
                <a:latin typeface="Arial" panose="020B0604020202020204" pitchFamily="34" charset="0"/>
                <a:cs typeface="Arial" panose="020B0604020202020204" pitchFamily="34" charset="0"/>
              </a:rPr>
              <a:t>Create representative planning team within new or existing structure</a:t>
            </a:r>
          </a:p>
          <a:p>
            <a:pPr marL="457200" indent="-342900">
              <a:spcBef>
                <a:spcPts val="0"/>
              </a:spcBef>
            </a:pPr>
            <a:r>
              <a:rPr lang="en-US" sz="1200">
                <a:solidFill>
                  <a:srgbClr val="3A726B"/>
                </a:solidFill>
                <a:latin typeface="Arial" panose="020B0604020202020204" pitchFamily="34" charset="0"/>
                <a:cs typeface="Arial" panose="020B0604020202020204" pitchFamily="34" charset="0"/>
              </a:rPr>
              <a:t>Shared commitment to vision, mission, and guiding principles</a:t>
            </a:r>
          </a:p>
          <a:p>
            <a:pPr marL="457200" indent="-342900">
              <a:spcBef>
                <a:spcPts val="0"/>
              </a:spcBef>
            </a:pPr>
            <a:r>
              <a:rPr lang="en-US" sz="1200">
                <a:solidFill>
                  <a:srgbClr val="3A726B"/>
                </a:solidFill>
                <a:latin typeface="Arial" panose="020B0604020202020204" pitchFamily="34" charset="0"/>
                <a:cs typeface="Arial" panose="020B0604020202020204" pitchFamily="34" charset="0"/>
              </a:rPr>
              <a:t>Establish shared goals and clearly defined roles and responsibilities </a:t>
            </a:r>
          </a:p>
          <a:p>
            <a:endParaRPr lang="en-US"/>
          </a:p>
        </p:txBody>
      </p:sp>
      <p:sp>
        <p:nvSpPr>
          <p:cNvPr id="4" name="Slide Number Placeholder 3"/>
          <p:cNvSpPr>
            <a:spLocks noGrp="1"/>
          </p:cNvSpPr>
          <p:nvPr>
            <p:ph type="sldNum" sz="quarter" idx="5"/>
          </p:nvPr>
        </p:nvSpPr>
        <p:spPr/>
        <p:txBody>
          <a:bodyPr/>
          <a:lstStyle/>
          <a:p>
            <a:fld id="{2581EA36-AB76-4D71-9BC4-92A6880D380F}" type="slidenum">
              <a:rPr lang="en-US" smtClean="0"/>
              <a:t>19</a:t>
            </a:fld>
            <a:endParaRPr lang="en-US"/>
          </a:p>
        </p:txBody>
      </p:sp>
    </p:spTree>
    <p:extLst>
      <p:ext uri="{BB962C8B-B14F-4D97-AF65-F5344CB8AC3E}">
        <p14:creationId xmlns:p14="http://schemas.microsoft.com/office/powerpoint/2010/main" val="2113109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Audra 9-15 slides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1EA36-AB76-4D71-9BC4-92A6880D3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706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 a </a:t>
            </a:r>
            <a:r>
              <a:rPr lang="en-US" b="1"/>
              <a:t>Stepping Up TA Center</a:t>
            </a:r>
            <a:r>
              <a:rPr lang="en-US"/>
              <a:t>,</a:t>
            </a:r>
            <a:r>
              <a:rPr lang="en-US" b="1"/>
              <a:t> </a:t>
            </a:r>
            <a:r>
              <a:rPr lang="en-US"/>
              <a:t>CSG professionals provide tailored and individualized guidance so counties can use accurate baseline data to guide their policies and practice.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2581EA36-AB76-4D71-9BC4-92A6880D380F}" type="slidenum">
              <a:rPr lang="en-US" smtClean="0"/>
              <a:t>23</a:t>
            </a:fld>
            <a:endParaRPr lang="en-US"/>
          </a:p>
        </p:txBody>
      </p:sp>
    </p:spTree>
    <p:extLst>
      <p:ext uri="{BB962C8B-B14F-4D97-AF65-F5344CB8AC3E}">
        <p14:creationId xmlns:p14="http://schemas.microsoft.com/office/powerpoint/2010/main" val="2581437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81EA36-AB76-4D71-9BC4-92A6880D380F}" type="slidenum">
              <a:rPr lang="en-US" smtClean="0"/>
              <a:t>24</a:t>
            </a:fld>
            <a:endParaRPr lang="en-US"/>
          </a:p>
        </p:txBody>
      </p:sp>
    </p:spTree>
    <p:extLst>
      <p:ext uri="{BB962C8B-B14F-4D97-AF65-F5344CB8AC3E}">
        <p14:creationId xmlns:p14="http://schemas.microsoft.com/office/powerpoint/2010/main" val="196736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r>
              <a:rPr lang="en-US" dirty="0"/>
              <a:t>left to right; Commissioners Jeff Benton &amp; Gary Merrell, Delaware County Sheriff’s Office Program Coordinator Kassie Neff, Sheriff Russ Martin, Delaware-Morrow Mental Health &amp; Recovery Services Board Executive Director Steve Hedge, Commissioner Barb Lewis.</a:t>
            </a:r>
          </a:p>
          <a:p>
            <a:endParaRPr lang="en-US" dirty="0"/>
          </a:p>
        </p:txBody>
      </p:sp>
      <p:sp>
        <p:nvSpPr>
          <p:cNvPr id="4" name="Slide Number Placeholder 3"/>
          <p:cNvSpPr>
            <a:spLocks noGrp="1"/>
          </p:cNvSpPr>
          <p:nvPr>
            <p:ph type="sldNum" sz="quarter" idx="10"/>
          </p:nvPr>
        </p:nvSpPr>
        <p:spPr/>
        <p:txBody>
          <a:bodyPr/>
          <a:lstStyle/>
          <a:p>
            <a:fld id="{27C3FB8D-09FE-4B62-B1E0-CD6B319EB517}" type="slidenum">
              <a:rPr lang="en-US" smtClean="0"/>
              <a:t>27</a:t>
            </a:fld>
            <a:endParaRPr lang="en-US" dirty="0"/>
          </a:p>
        </p:txBody>
      </p:sp>
    </p:spTree>
    <p:extLst>
      <p:ext uri="{BB962C8B-B14F-4D97-AF65-F5344CB8AC3E}">
        <p14:creationId xmlns:p14="http://schemas.microsoft.com/office/powerpoint/2010/main" val="612824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EDE9B8-C082-4567-B5C7-B2FEC2D35F1C}" type="slidenum">
              <a:rPr lang="en-US" smtClean="0"/>
              <a:t>28</a:t>
            </a:fld>
            <a:endParaRPr lang="en-US" dirty="0"/>
          </a:p>
        </p:txBody>
      </p:sp>
    </p:spTree>
    <p:extLst>
      <p:ext uri="{BB962C8B-B14F-4D97-AF65-F5344CB8AC3E}">
        <p14:creationId xmlns:p14="http://schemas.microsoft.com/office/powerpoint/2010/main" val="452052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Process:</a:t>
            </a:r>
          </a:p>
          <a:p>
            <a:r>
              <a:rPr lang="en-US" sz="1200" kern="1200" dirty="0">
                <a:solidFill>
                  <a:schemeClr val="tx1"/>
                </a:solidFill>
                <a:effectLst/>
                <a:latin typeface="+mn-lt"/>
                <a:ea typeface="+mn-ea"/>
                <a:cs typeface="+mn-cs"/>
              </a:rPr>
              <a:t>-Resolution passed Dec. 3, 2015</a:t>
            </a:r>
          </a:p>
          <a:p>
            <a:r>
              <a:rPr lang="en-US" sz="1200" kern="1200" dirty="0">
                <a:solidFill>
                  <a:schemeClr val="tx1"/>
                </a:solidFill>
                <a:effectLst/>
                <a:latin typeface="+mn-lt"/>
                <a:ea typeface="+mn-ea"/>
                <a:cs typeface="+mn-cs"/>
              </a:rPr>
              <a:t>-Initial Stakeholder Meeting on Jan. 5, 2016</a:t>
            </a:r>
          </a:p>
          <a:p>
            <a:r>
              <a:rPr lang="en-US" sz="1200" kern="1200" dirty="0">
                <a:solidFill>
                  <a:schemeClr val="tx1"/>
                </a:solidFill>
                <a:effectLst/>
                <a:latin typeface="+mn-lt"/>
                <a:ea typeface="+mn-ea"/>
                <a:cs typeface="+mn-cs"/>
              </a:rPr>
              <a:t>-Core Planning Team group meetings began Jan. 2016</a:t>
            </a:r>
          </a:p>
          <a:p>
            <a:r>
              <a:rPr lang="en-US" sz="1200" kern="1200" dirty="0">
                <a:solidFill>
                  <a:schemeClr val="tx1"/>
                </a:solidFill>
                <a:effectLst/>
                <a:latin typeface="+mn-lt"/>
                <a:ea typeface="+mn-ea"/>
                <a:cs typeface="+mn-cs"/>
              </a:rPr>
              <a:t>	-4 regular meetings</a:t>
            </a:r>
          </a:p>
          <a:p>
            <a:r>
              <a:rPr lang="en-US" sz="1200" kern="1200" dirty="0">
                <a:solidFill>
                  <a:schemeClr val="tx1"/>
                </a:solidFill>
                <a:effectLst/>
                <a:latin typeface="+mn-lt"/>
                <a:ea typeface="+mn-ea"/>
                <a:cs typeface="+mn-cs"/>
              </a:rPr>
              <a:t>	- 1.5 day SIM workshop in May 2016, 50 participants </a:t>
            </a:r>
          </a:p>
          <a:p>
            <a:r>
              <a:rPr lang="en-US" sz="1200" kern="1200" dirty="0">
                <a:solidFill>
                  <a:schemeClr val="tx1"/>
                </a:solidFill>
                <a:effectLst/>
                <a:latin typeface="+mn-lt"/>
                <a:ea typeface="+mn-ea"/>
                <a:cs typeface="+mn-cs"/>
              </a:rPr>
              <a:t>-State Summit June 2016</a:t>
            </a:r>
          </a:p>
          <a:p>
            <a:r>
              <a:rPr lang="en-US" sz="1200" kern="1200" dirty="0">
                <a:solidFill>
                  <a:schemeClr val="tx1"/>
                </a:solidFill>
                <a:effectLst/>
                <a:latin typeface="+mn-lt"/>
                <a:ea typeface="+mn-ea"/>
                <a:cs typeface="+mn-cs"/>
              </a:rPr>
              <a:t>-5 priority workgroups have been meeting since May 2016 to advance short-term action items</a:t>
            </a:r>
          </a:p>
          <a:p>
            <a:r>
              <a:rPr lang="en-US" sz="1200" kern="1200" dirty="0">
                <a:solidFill>
                  <a:schemeClr val="tx1"/>
                </a:solidFill>
                <a:effectLst/>
                <a:latin typeface="+mn-lt"/>
                <a:ea typeface="+mn-ea"/>
                <a:cs typeface="+mn-cs"/>
              </a:rPr>
              <a:t>-Executive Planning team convened Oct 2016 to lead the process of coordinating and implementing the recommendations in the Sequential Intercept Mapping Final Report </a:t>
            </a:r>
          </a:p>
          <a:p>
            <a:endParaRPr lang="en-US" dirty="0"/>
          </a:p>
        </p:txBody>
      </p:sp>
      <p:sp>
        <p:nvSpPr>
          <p:cNvPr id="4" name="Slide Number Placeholder 3"/>
          <p:cNvSpPr>
            <a:spLocks noGrp="1"/>
          </p:cNvSpPr>
          <p:nvPr>
            <p:ph type="sldNum" sz="quarter" idx="10"/>
          </p:nvPr>
        </p:nvSpPr>
        <p:spPr/>
        <p:txBody>
          <a:bodyPr/>
          <a:lstStyle/>
          <a:p>
            <a:fld id="{27C3FB8D-09FE-4B62-B1E0-CD6B319EB517}" type="slidenum">
              <a:rPr lang="en-US" smtClean="0"/>
              <a:t>29</a:t>
            </a:fld>
            <a:endParaRPr lang="en-US" dirty="0"/>
          </a:p>
        </p:txBody>
      </p:sp>
    </p:spTree>
    <p:extLst>
      <p:ext uri="{BB962C8B-B14F-4D97-AF65-F5344CB8AC3E}">
        <p14:creationId xmlns:p14="http://schemas.microsoft.com/office/powerpoint/2010/main" val="3633828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3EBA1C-AACA-4FF4-AC1B-6C20ED58687D}" type="slidenum">
              <a:rPr lang="en-US" smtClean="0"/>
              <a:t>30</a:t>
            </a:fld>
            <a:endParaRPr lang="en-US"/>
          </a:p>
        </p:txBody>
      </p:sp>
    </p:spTree>
    <p:extLst>
      <p:ext uri="{BB962C8B-B14F-4D97-AF65-F5344CB8AC3E}">
        <p14:creationId xmlns:p14="http://schemas.microsoft.com/office/powerpoint/2010/main" val="1936012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3EBA1C-AACA-4FF4-AC1B-6C20ED58687D}" type="slidenum">
              <a:rPr lang="en-US" smtClean="0"/>
              <a:t>31</a:t>
            </a:fld>
            <a:endParaRPr lang="en-US"/>
          </a:p>
        </p:txBody>
      </p:sp>
    </p:spTree>
    <p:extLst>
      <p:ext uri="{BB962C8B-B14F-4D97-AF65-F5344CB8AC3E}">
        <p14:creationId xmlns:p14="http://schemas.microsoft.com/office/powerpoint/2010/main" val="3391191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81EA36-AB76-4D71-9BC4-92A6880D380F}" type="slidenum">
              <a:rPr lang="en-US" smtClean="0"/>
              <a:t>5</a:t>
            </a:fld>
            <a:endParaRPr lang="en-US"/>
          </a:p>
        </p:txBody>
      </p:sp>
    </p:spTree>
    <p:extLst>
      <p:ext uri="{BB962C8B-B14F-4D97-AF65-F5344CB8AC3E}">
        <p14:creationId xmlns:p14="http://schemas.microsoft.com/office/powerpoint/2010/main" val="3384427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3EBA1C-AACA-4FF4-AC1B-6C20ED58687D}" type="slidenum">
              <a:rPr lang="en-US" smtClean="0"/>
              <a:t>32</a:t>
            </a:fld>
            <a:endParaRPr lang="en-US"/>
          </a:p>
        </p:txBody>
      </p:sp>
    </p:spTree>
    <p:extLst>
      <p:ext uri="{BB962C8B-B14F-4D97-AF65-F5344CB8AC3E}">
        <p14:creationId xmlns:p14="http://schemas.microsoft.com/office/powerpoint/2010/main" val="1848205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https://www.naco.org/program/criminal-justice-coordinating-councils-hub</a:t>
            </a:r>
          </a:p>
          <a:p>
            <a:endParaRPr lang="en-US"/>
          </a:p>
          <a:p>
            <a:pPr algn="l"/>
            <a:r>
              <a:rPr lang="en-US" b="1" i="0">
                <a:solidFill>
                  <a:srgbClr val="555555"/>
                </a:solidFill>
                <a:effectLst/>
                <a:latin typeface="Sage Peak"/>
              </a:rPr>
              <a:t>The Who, What, and How of Interagency Criminal Justice–Behavioral Health Teams: Developing and Sustaining Collaborations. https://journals.sagepub.com/doi/abs/10.1177/00938548241280391?journalCode=cjbb </a:t>
            </a:r>
          </a:p>
          <a:p>
            <a:br>
              <a:rPr lang="en-US"/>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1EA36-AB76-4D71-9BC4-92A6880D3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532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4138BF-799A-46BD-92DF-F17D1D7D5AE7}" type="slidenum">
              <a:rPr lang="en-US" smtClean="0"/>
              <a:t>35</a:t>
            </a:fld>
            <a:endParaRPr lang="en-US"/>
          </a:p>
        </p:txBody>
      </p:sp>
    </p:spTree>
    <p:extLst>
      <p:ext uri="{BB962C8B-B14F-4D97-AF65-F5344CB8AC3E}">
        <p14:creationId xmlns:p14="http://schemas.microsoft.com/office/powerpoint/2010/main" val="3419547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81EA36-AB76-4D71-9BC4-92A6880D380F}" type="slidenum">
              <a:rPr lang="en-US" smtClean="0"/>
              <a:t>36</a:t>
            </a:fld>
            <a:endParaRPr lang="en-US"/>
          </a:p>
        </p:txBody>
      </p:sp>
    </p:spTree>
    <p:extLst>
      <p:ext uri="{BB962C8B-B14F-4D97-AF65-F5344CB8AC3E}">
        <p14:creationId xmlns:p14="http://schemas.microsoft.com/office/powerpoint/2010/main" val="2979581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SU team provides multiple levels of TA including:</a:t>
            </a:r>
          </a:p>
          <a:p>
            <a:pPr marL="228600" indent="-228600">
              <a:buFont typeface="+mj-lt"/>
              <a:buAutoNum type="arabicPeriod"/>
            </a:pPr>
            <a:r>
              <a:rPr lang="en-US" dirty="0"/>
              <a:t>Broad-Based TA: filed wide open webinars, available resources on our webpage</a:t>
            </a:r>
          </a:p>
          <a:p>
            <a:pPr marL="228600" indent="-228600">
              <a:buFont typeface="+mj-lt"/>
              <a:buAutoNum type="arabicPeriod"/>
            </a:pPr>
            <a:r>
              <a:rPr lang="en-US" dirty="0"/>
              <a:t>County-level TA: assisting a county address a specific challenge</a:t>
            </a:r>
          </a:p>
          <a:p>
            <a:pPr marL="228600" indent="-228600">
              <a:buFont typeface="+mj-lt"/>
              <a:buAutoNum type="arabicPeriod"/>
            </a:pPr>
            <a:r>
              <a:rPr lang="en-US" dirty="0"/>
              <a:t>State Initiatives- support SU statewide via our SU Team and/or a designated TA Center</a:t>
            </a:r>
          </a:p>
          <a:p>
            <a:pPr marL="228600" indent="-228600">
              <a:buFont typeface="+mj-lt"/>
              <a:buAutoNum type="arabicPeriod"/>
            </a:pP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2581EA36-AB76-4D71-9BC4-92A6880D380F}" type="slidenum">
              <a:rPr lang="en-US" smtClean="0"/>
              <a:t>37</a:t>
            </a:fld>
            <a:endParaRPr lang="en-US" dirty="0"/>
          </a:p>
        </p:txBody>
      </p:sp>
    </p:spTree>
    <p:extLst>
      <p:ext uri="{BB962C8B-B14F-4D97-AF65-F5344CB8AC3E}">
        <p14:creationId xmlns:p14="http://schemas.microsoft.com/office/powerpoint/2010/main" val="3587162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Strongly suggest having a person on the CJCC to serve as the SU Coordinator- someone who is knowledgeable with the framework, the data abilities and capacity- to advance this specific work at BH and the jail and justice system</a:t>
            </a:r>
          </a:p>
          <a:p>
            <a:endParaRPr lang="en-US" dirty="0"/>
          </a:p>
          <a:p>
            <a:r>
              <a:rPr lang="en-US" dirty="0"/>
              <a:t>This can function with the CJCC or be a subcommittee, but the main takeaway is SU is not a replacement but complimentary and in my opinion, a significant benefit and strengthening component to a CJCC</a:t>
            </a:r>
          </a:p>
        </p:txBody>
      </p:sp>
      <p:sp>
        <p:nvSpPr>
          <p:cNvPr id="4" name="Slide Number Placeholder 3"/>
          <p:cNvSpPr>
            <a:spLocks noGrp="1"/>
          </p:cNvSpPr>
          <p:nvPr>
            <p:ph type="sldNum" sz="quarter" idx="5"/>
          </p:nvPr>
        </p:nvSpPr>
        <p:spPr/>
        <p:txBody>
          <a:bodyPr/>
          <a:lstStyle/>
          <a:p>
            <a:fld id="{BD5D8622-9217-4D75-8F5D-9D67746438AC}" type="slidenum">
              <a:rPr lang="en-US" smtClean="0"/>
              <a:t>38</a:t>
            </a:fld>
            <a:endParaRPr lang="en-US"/>
          </a:p>
        </p:txBody>
      </p:sp>
    </p:spTree>
    <p:extLst>
      <p:ext uri="{BB962C8B-B14F-4D97-AF65-F5344CB8AC3E}">
        <p14:creationId xmlns:p14="http://schemas.microsoft.com/office/powerpoint/2010/main" val="2219593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D3CA5-16E8-2B09-D237-0A5A68514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67DE0-FE36-BDB4-F341-C836F1C38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8E19C-CC6B-9A23-8315-E005558C11E7}"/>
              </a:ext>
            </a:extLst>
          </p:cNvPr>
          <p:cNvSpPr>
            <a:spLocks noGrp="1"/>
          </p:cNvSpPr>
          <p:nvPr>
            <p:ph type="body" idx="1"/>
          </p:nvPr>
        </p:nvSpPr>
        <p:spPr/>
        <p:txBody>
          <a:bodyPr/>
          <a:lstStyle/>
          <a:p>
            <a:r>
              <a:rPr lang="en-US" dirty="0"/>
              <a:t>SU has 6 Q’s councils can work through to guide this work</a:t>
            </a:r>
          </a:p>
        </p:txBody>
      </p:sp>
      <p:sp>
        <p:nvSpPr>
          <p:cNvPr id="4" name="Slide Number Placeholder 3">
            <a:extLst>
              <a:ext uri="{FF2B5EF4-FFF2-40B4-BE49-F238E27FC236}">
                <a16:creationId xmlns:a16="http://schemas.microsoft.com/office/drawing/2014/main" id="{EE3F7644-EFEE-4D7D-0671-0C5E61735F9A}"/>
              </a:ext>
            </a:extLst>
          </p:cNvPr>
          <p:cNvSpPr>
            <a:spLocks noGrp="1"/>
          </p:cNvSpPr>
          <p:nvPr>
            <p:ph type="sldNum" sz="quarter" idx="5"/>
          </p:nvPr>
        </p:nvSpPr>
        <p:spPr/>
        <p:txBody>
          <a:bodyPr/>
          <a:lstStyle/>
          <a:p>
            <a:fld id="{2581EA36-AB76-4D71-9BC4-92A6880D380F}" type="slidenum">
              <a:rPr lang="en-US" smtClean="0"/>
              <a:t>39</a:t>
            </a:fld>
            <a:endParaRPr lang="en-US"/>
          </a:p>
        </p:txBody>
      </p:sp>
    </p:spTree>
    <p:extLst>
      <p:ext uri="{BB962C8B-B14F-4D97-AF65-F5344CB8AC3E}">
        <p14:creationId xmlns:p14="http://schemas.microsoft.com/office/powerpoint/2010/main" val="1725182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Convening of community stakeholders</a:t>
            </a:r>
          </a:p>
          <a:p>
            <a:pPr marL="171450" indent="-171450">
              <a:buFont typeface="Arial" panose="020B0604020202020204" pitchFamily="34" charset="0"/>
              <a:buChar char="•"/>
            </a:pPr>
            <a:r>
              <a:rPr lang="en-US" dirty="0"/>
              <a:t>Who is that? Your decision makers Sheriffs, Judges, Police Chiefs, Prosecutors, MH teams, jail administration, advocacy or lived experience agencies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Original focus on bettering social issues but have expanded to focus on public safety resource allocations and increase utilization of appropriate services and more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D5D8622-9217-4D75-8F5D-9D67746438AC}" type="slidenum">
              <a:rPr lang="en-US" smtClean="0"/>
              <a:t>7</a:t>
            </a:fld>
            <a:endParaRPr lang="en-US"/>
          </a:p>
        </p:txBody>
      </p:sp>
    </p:spTree>
    <p:extLst>
      <p:ext uri="{BB962C8B-B14F-4D97-AF65-F5344CB8AC3E}">
        <p14:creationId xmlns:p14="http://schemas.microsoft.com/office/powerpoint/2010/main" val="3716574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ptos" panose="020B0004020202020204" pitchFamily="34" charset="0"/>
                <a:ea typeface="Aptos" panose="020B0004020202020204" pitchFamily="34" charset="0"/>
                <a:cs typeface="Aptos" panose="020B0004020202020204" pitchFamily="34" charset="0"/>
              </a:rPr>
              <a:t>Penix Note: Specifically, we are interested in understanding how such committees—including sheriffs, judges, police chiefs, prosecutors, mental health teams, jail commanders, and others—collaborate to solve problems,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ptos" panose="020B0004020202020204" pitchFamily="34" charset="0"/>
              </a:rPr>
              <a:t>Corrections, Health and Housing, Chief of Police, Voices of those with lived experience</a:t>
            </a:r>
          </a:p>
        </p:txBody>
      </p:sp>
      <p:sp>
        <p:nvSpPr>
          <p:cNvPr id="4" name="Slide Number Placeholder 3"/>
          <p:cNvSpPr>
            <a:spLocks noGrp="1"/>
          </p:cNvSpPr>
          <p:nvPr>
            <p:ph type="sldNum" sz="quarter" idx="5"/>
          </p:nvPr>
        </p:nvSpPr>
        <p:spPr/>
        <p:txBody>
          <a:bodyPr/>
          <a:lstStyle/>
          <a:p>
            <a:fld id="{7FAC6B91-453C-4C39-BA28-8B173D365393}" type="slidenum">
              <a:rPr lang="en-US" smtClean="0"/>
              <a:t>8</a:t>
            </a:fld>
            <a:endParaRPr lang="en-US"/>
          </a:p>
        </p:txBody>
      </p:sp>
    </p:spTree>
    <p:extLst>
      <p:ext uri="{BB962C8B-B14F-4D97-AF65-F5344CB8AC3E}">
        <p14:creationId xmlns:p14="http://schemas.microsoft.com/office/powerpoint/2010/main" val="3312718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3788" y="300038"/>
            <a:ext cx="4367212" cy="2457450"/>
          </a:xfrm>
        </p:spPr>
      </p:sp>
      <p:sp>
        <p:nvSpPr>
          <p:cNvPr id="3" name="Notes Placeholder 2"/>
          <p:cNvSpPr>
            <a:spLocks noGrp="1"/>
          </p:cNvSpPr>
          <p:nvPr>
            <p:ph type="body" idx="1"/>
          </p:nvPr>
        </p:nvSpPr>
        <p:spPr>
          <a:xfrm>
            <a:off x="534194" y="3202473"/>
            <a:ext cx="5486400" cy="503775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National Institute of Corrections (NIC) partnered with the Justice Management Institute (JMI) to introduce the national standards for criminal justice coordinating councils (CJCCs).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a:t>Systemic Focus- and break down of siloes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a:t>Participation of Key leaders- including non-profit organizations who serve justice involved populations; diverse representation reflective of the county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a:t>Leadership- plan for structure of the council</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a:t>Consensus Building- CJCC function as an advisory board, develop recommendations on best practices and next steps; when county leaders know the recommendations are data-driven and agreed upon by the CJCC they are more confident to support them</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a:t>Organized Meetings- regular meetings consistent days/times, an accessible location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a:t>Committees and Workgroups- use additional branching committees and workgroups to get the work done outside of regular meetings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a:t>Strategic Planning- Guide developed by data and best practices that align with identified local gaps and needs; living document that needs to be updated regularly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a:t>Data &amp; Research- collect key data metrics that drive decision making; track data overtime to assess trends and progress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a:t>Community Engagement- encourage community members to actively engage with CJCC beyond membership, attending focus groups, completing surveys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a:t>Director and Staff- although not a prerequisite, councils with these positions often known to show better outcomes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sz="1600"/>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sz="1600"/>
          </a:p>
          <a:p>
            <a:pPr algn="l"/>
            <a:endParaRPr lang="en-US" sz="1100" b="0" i="0">
              <a:solidFill>
                <a:schemeClr val="tx1"/>
              </a:solidFill>
              <a:effectLst/>
              <a:latin typeface="+mn-lt"/>
            </a:endParaRPr>
          </a:p>
          <a:p>
            <a:pPr algn="l"/>
            <a:r>
              <a:rPr lang="en-US" b="0" i="0">
                <a:solidFill>
                  <a:srgbClr val="0C0D0D"/>
                </a:solidFill>
                <a:effectLst/>
                <a:latin typeface="Arial" panose="020B0604020202020204" pitchFamily="34" charset="0"/>
              </a:rPr>
              <a:t>National Institute of Corrections, “Guidelines for Developing a Criminal Justice Coordinating Council: Introduction to CJCCs” https://info.nicic.gov/cjcc/node/4</a:t>
            </a:r>
            <a:br>
              <a:rPr lang="en-US" b="0" i="0">
                <a:solidFill>
                  <a:srgbClr val="0C0D0D"/>
                </a:solidFill>
                <a:effectLst/>
                <a:latin typeface="PPMori"/>
              </a:rPr>
            </a:br>
            <a:r>
              <a:rPr lang="en-US" b="0" i="0">
                <a:solidFill>
                  <a:srgbClr val="0C0D0D"/>
                </a:solidFill>
                <a:effectLst/>
                <a:latin typeface="Arial" panose="020B0604020202020204" pitchFamily="34" charset="0"/>
              </a:rPr>
              <a:t>CJCC Essential Elements: A Companion to the National Standards for Criminal Justice Coordinating Councils https://nicic.gov/resources/nic-library/all-library-items/cjcc-essential-elements-companion-national-standards </a:t>
            </a:r>
            <a:br>
              <a:rPr lang="en-US" b="0" i="0">
                <a:solidFill>
                  <a:srgbClr val="0C0D0D"/>
                </a:solidFill>
                <a:effectLst/>
                <a:latin typeface="PPMori"/>
              </a:rPr>
            </a:br>
            <a:endParaRPr lang="en-US" b="0" i="0">
              <a:solidFill>
                <a:srgbClr val="0C0D0D"/>
              </a:solidFill>
              <a:effectLst/>
              <a:latin typeface="PPMori"/>
            </a:endParaRPr>
          </a:p>
          <a:p>
            <a:pPr algn="l"/>
            <a:r>
              <a:rPr lang="en-US" b="0" i="0">
                <a:solidFill>
                  <a:srgbClr val="0C0D0D"/>
                </a:solidFill>
                <a:effectLst/>
                <a:latin typeface="Arial" panose="020B0604020202020204" pitchFamily="34" charset="0"/>
              </a:rPr>
              <a:t>Guidelines for Developing a Criminal Justice Coordinating Council https://info.nicic.gov/cjcc/ </a:t>
            </a:r>
            <a:br>
              <a:rPr lang="en-US" b="0" i="0">
                <a:solidFill>
                  <a:srgbClr val="0C0D0D"/>
                </a:solidFill>
                <a:effectLst/>
                <a:latin typeface="PPMori"/>
              </a:rPr>
            </a:br>
            <a:endParaRPr lang="en-US" b="0" i="0">
              <a:solidFill>
                <a:srgbClr val="0C0D0D"/>
              </a:solidFill>
              <a:effectLst/>
              <a:latin typeface="PPMori"/>
            </a:endParaRPr>
          </a:p>
          <a:p>
            <a:pPr algn="l"/>
            <a:r>
              <a:rPr lang="en-US" b="0" i="0">
                <a:solidFill>
                  <a:srgbClr val="0C0D0D"/>
                </a:solidFill>
                <a:effectLst/>
                <a:latin typeface="Arial" panose="020B0604020202020204" pitchFamily="34" charset="0"/>
              </a:rPr>
              <a:t>National Association of Counties, “Jail Population Review Teams” (2021) https://www.naco.org/resources/jail-population-review-teams</a:t>
            </a:r>
            <a:br>
              <a:rPr lang="en-US" b="0" i="0">
                <a:solidFill>
                  <a:srgbClr val="0C0D0D"/>
                </a:solidFill>
                <a:effectLst/>
                <a:latin typeface="PPMori"/>
              </a:rPr>
            </a:br>
            <a:endParaRPr lang="en-US" b="0" i="0">
              <a:solidFill>
                <a:srgbClr val="0C0D0D"/>
              </a:solidFill>
              <a:effectLst/>
              <a:latin typeface="PPMori"/>
            </a:endParaRPr>
          </a:p>
          <a:p>
            <a:pPr algn="l"/>
            <a:r>
              <a:rPr lang="en-US" b="0" i="0">
                <a:solidFill>
                  <a:srgbClr val="0C0D0D"/>
                </a:solidFill>
                <a:effectLst/>
                <a:latin typeface="Arial" panose="020B0604020202020204" pitchFamily="34" charset="0"/>
              </a:rPr>
              <a:t>National Network of Criminal Justice Coordinating Councils https://jmijustice.org/nncjcc/ </a:t>
            </a:r>
            <a:br>
              <a:rPr lang="en-US" b="0" i="0">
                <a:solidFill>
                  <a:srgbClr val="0C0D0D"/>
                </a:solidFill>
                <a:effectLst/>
                <a:latin typeface="PPMori"/>
              </a:rPr>
            </a:br>
            <a:br>
              <a:rPr lang="en-US" b="0" i="0">
                <a:solidFill>
                  <a:srgbClr val="0C0D0D"/>
                </a:solidFill>
                <a:effectLst/>
                <a:latin typeface="PPMori"/>
              </a:rPr>
            </a:br>
            <a:r>
              <a:rPr lang="en-US" b="0" i="0">
                <a:solidFill>
                  <a:srgbClr val="0C0D0D"/>
                </a:solidFill>
                <a:effectLst/>
                <a:latin typeface="PPMori"/>
              </a:rPr>
              <a:t>National Standards for Criminal Justice Coordination Councils https://jmijustice.org/wp-content/uploads/2023/05/NatlStandardsCJCCs.pdf</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1EA36-AB76-4D71-9BC4-92A6880D3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233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2581EA36-AB76-4D71-9BC4-92A6880D380F}" type="slidenum">
              <a:rPr lang="en-US" smtClean="0"/>
              <a:t>12</a:t>
            </a:fld>
            <a:endParaRPr lang="en-US"/>
          </a:p>
        </p:txBody>
      </p:sp>
    </p:spTree>
    <p:extLst>
      <p:ext uri="{BB962C8B-B14F-4D97-AF65-F5344CB8AC3E}">
        <p14:creationId xmlns:p14="http://schemas.microsoft.com/office/powerpoint/2010/main" val="4070813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Span 580 counties in 45 states, 50 innovator counties or counties who are leading the way in service implementation or policy changes through data driven decisions and </a:t>
            </a:r>
          </a:p>
          <a:p>
            <a:endParaRPr lang="en-US" dirty="0"/>
          </a:p>
          <a:p>
            <a:r>
              <a:rPr lang="en-US" dirty="0"/>
              <a:t>We have 5 states who have launched statewide SU initiatives (PA, KS, OH, AL, CA) and have 2 states (PA and KS) who have Technical Assistance Centers, someone like me to provide one-on-one TA and to be a resource bank for counties as they do this 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138BF-799A-46BD-92DF-F17D1D7D5A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380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 has 6 Q’s councils can work through to guide this work</a:t>
            </a:r>
          </a:p>
        </p:txBody>
      </p:sp>
      <p:sp>
        <p:nvSpPr>
          <p:cNvPr id="4" name="Slide Number Placeholder 3"/>
          <p:cNvSpPr>
            <a:spLocks noGrp="1"/>
          </p:cNvSpPr>
          <p:nvPr>
            <p:ph type="sldNum" sz="quarter" idx="5"/>
          </p:nvPr>
        </p:nvSpPr>
        <p:spPr/>
        <p:txBody>
          <a:bodyPr/>
          <a:lstStyle/>
          <a:p>
            <a:fld id="{2581EA36-AB76-4D71-9BC4-92A6880D380F}" type="slidenum">
              <a:rPr lang="en-US" smtClean="0"/>
              <a:t>16</a:t>
            </a:fld>
            <a:endParaRPr lang="en-US"/>
          </a:p>
        </p:txBody>
      </p:sp>
    </p:spTree>
    <p:extLst>
      <p:ext uri="{BB962C8B-B14F-4D97-AF65-F5344CB8AC3E}">
        <p14:creationId xmlns:p14="http://schemas.microsoft.com/office/powerpoint/2010/main" val="2892256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a data driven initiative setting up and supporting counties to have jail based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all aware that our jails serve as the de facto resource for those experiencing a MH crises and are in need of MH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use data from the jail systems to assess community barriers to resources and success on reducing recidivism. When folks are slipping through the cracks and reaching the jail, this is indication that there is a need in the community and Stepping Up can assist counties in creating cross-systems collaborative teams that utilize data to understand their target population; identify effective policies and strategies to bring to scale and track their progress. </a:t>
            </a:r>
            <a:endParaRPr lang="en-US" dirty="0"/>
          </a:p>
          <a:p>
            <a:endParaRPr lang="en-US" dirty="0"/>
          </a:p>
        </p:txBody>
      </p:sp>
      <p:sp>
        <p:nvSpPr>
          <p:cNvPr id="4" name="Slide Number Placeholder 3"/>
          <p:cNvSpPr>
            <a:spLocks noGrp="1"/>
          </p:cNvSpPr>
          <p:nvPr>
            <p:ph type="sldNum" sz="quarter" idx="5"/>
          </p:nvPr>
        </p:nvSpPr>
        <p:spPr/>
        <p:txBody>
          <a:bodyPr/>
          <a:lstStyle/>
          <a:p>
            <a:fld id="{2581EA36-AB76-4D71-9BC4-92A6880D380F}" type="slidenum">
              <a:rPr lang="en-US" smtClean="0"/>
              <a:t>17</a:t>
            </a:fld>
            <a:endParaRPr lang="en-US"/>
          </a:p>
        </p:txBody>
      </p:sp>
    </p:spTree>
    <p:extLst>
      <p:ext uri="{BB962C8B-B14F-4D97-AF65-F5344CB8AC3E}">
        <p14:creationId xmlns:p14="http://schemas.microsoft.com/office/powerpoint/2010/main" val="2519099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A4B1-EEB0-6FF6-99E3-20D89E3AFC02}"/>
              </a:ext>
            </a:extLst>
          </p:cNvPr>
          <p:cNvSpPr>
            <a:spLocks noGrp="1"/>
          </p:cNvSpPr>
          <p:nvPr>
            <p:ph type="ctrTitle"/>
          </p:nvPr>
        </p:nvSpPr>
        <p:spPr>
          <a:xfrm>
            <a:off x="561975" y="1943099"/>
            <a:ext cx="9144000" cy="906463"/>
          </a:xfrm>
          <a:prstGeom prst="rect">
            <a:avLst/>
          </a:prstGeom>
        </p:spPr>
        <p:txBody>
          <a:bodyPr anchor="b"/>
          <a:lstStyle>
            <a:lvl1pPr algn="l">
              <a:defRPr sz="44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8F86B6B-8835-1093-6D3A-1DB106525272}"/>
              </a:ext>
            </a:extLst>
          </p:cNvPr>
          <p:cNvSpPr>
            <a:spLocks noGrp="1"/>
          </p:cNvSpPr>
          <p:nvPr>
            <p:ph type="subTitle" idx="1" hasCustomPrompt="1"/>
          </p:nvPr>
        </p:nvSpPr>
        <p:spPr>
          <a:xfrm>
            <a:off x="561975" y="318055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 | Date</a:t>
            </a:r>
          </a:p>
        </p:txBody>
      </p:sp>
      <p:sp>
        <p:nvSpPr>
          <p:cNvPr id="4" name="Date Placeholder 3">
            <a:extLst>
              <a:ext uri="{FF2B5EF4-FFF2-40B4-BE49-F238E27FC236}">
                <a16:creationId xmlns:a16="http://schemas.microsoft.com/office/drawing/2014/main" id="{D8EB3ECC-C8C2-4B82-20EE-7C807BC04014}"/>
              </a:ext>
            </a:extLst>
          </p:cNvPr>
          <p:cNvSpPr>
            <a:spLocks noGrp="1"/>
          </p:cNvSpPr>
          <p:nvPr>
            <p:ph type="dt" sz="half" idx="10"/>
          </p:nvPr>
        </p:nvSpPr>
        <p:spPr>
          <a:xfrm>
            <a:off x="749710" y="5677924"/>
            <a:ext cx="2743200" cy="365125"/>
          </a:xfrm>
          <a:prstGeom prst="rect">
            <a:avLst/>
          </a:prstGeom>
        </p:spPr>
        <p:txBody>
          <a:bodyPr/>
          <a:lstStyle/>
          <a:p>
            <a:fld id="{F22F744C-467F-4F6E-8E98-A90DF4A1C1F4}" type="datetimeFigureOut">
              <a:rPr lang="en-US" smtClean="0"/>
              <a:t>1/29/2025</a:t>
            </a:fld>
            <a:endParaRPr lang="en-US"/>
          </a:p>
        </p:txBody>
      </p:sp>
      <p:sp>
        <p:nvSpPr>
          <p:cNvPr id="5" name="Footer Placeholder 4">
            <a:extLst>
              <a:ext uri="{FF2B5EF4-FFF2-40B4-BE49-F238E27FC236}">
                <a16:creationId xmlns:a16="http://schemas.microsoft.com/office/drawing/2014/main" id="{597AD4BD-AFF6-50D8-D0A1-07E5B7E862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139A19-0106-DD1F-4CF1-6F1D98ADB9B3}"/>
              </a:ext>
            </a:extLst>
          </p:cNvPr>
          <p:cNvSpPr>
            <a:spLocks noGrp="1"/>
          </p:cNvSpPr>
          <p:nvPr>
            <p:ph type="sldNum" sz="quarter" idx="12"/>
          </p:nvPr>
        </p:nvSpPr>
        <p:spPr/>
        <p:txBody>
          <a:bodyPr/>
          <a:lstStyle/>
          <a:p>
            <a:fld id="{5C2F2A96-45B6-48CF-B2CC-1C319E14B834}" type="slidenum">
              <a:rPr lang="en-US" smtClean="0"/>
              <a:t>‹#›</a:t>
            </a:fld>
            <a:endParaRPr lang="en-US"/>
          </a:p>
        </p:txBody>
      </p:sp>
    </p:spTree>
    <p:extLst>
      <p:ext uri="{BB962C8B-B14F-4D97-AF65-F5344CB8AC3E}">
        <p14:creationId xmlns:p14="http://schemas.microsoft.com/office/powerpoint/2010/main" val="2896106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55EA-24EE-870D-B4D8-74EF0A3CB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C54A75-9081-A4C1-DC95-A5B3B3E08F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BCACDA-5AA9-D92F-1051-B8BF53E34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8A859C-CEFC-2F08-9164-0DB4A457C259}"/>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6" name="Footer Placeholder 5">
            <a:extLst>
              <a:ext uri="{FF2B5EF4-FFF2-40B4-BE49-F238E27FC236}">
                <a16:creationId xmlns:a16="http://schemas.microsoft.com/office/drawing/2014/main" id="{D00F459E-9B99-9159-3487-65DEFEB92E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F94AEB-E110-4E97-96F6-F6B66898A5E3}"/>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29930595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DC17-D2D9-9816-AA40-B95F15B99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AC73AF-BDCB-03B1-35C0-858944BCB032}"/>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4" name="Footer Placeholder 3">
            <a:extLst>
              <a:ext uri="{FF2B5EF4-FFF2-40B4-BE49-F238E27FC236}">
                <a16:creationId xmlns:a16="http://schemas.microsoft.com/office/drawing/2014/main" id="{B9048397-6FC1-887A-A373-85CB2ED809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DB61DA-DCAE-D9E5-C55A-D18C9058B8EB}"/>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5238470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C4CC5-A62D-18B8-DC6B-E9F1D4E41186}"/>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3" name="Footer Placeholder 2">
            <a:extLst>
              <a:ext uri="{FF2B5EF4-FFF2-40B4-BE49-F238E27FC236}">
                <a16:creationId xmlns:a16="http://schemas.microsoft.com/office/drawing/2014/main" id="{23F6BBF8-0420-4B72-285E-25065456EA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932CBC-FF8C-1F9B-D5D4-CDDE951571D1}"/>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22436688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786F2-109A-04CE-E3C3-66CDE4A897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E769EE-8214-E581-EDFF-9EFDD61375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DA2633-3AAA-5CF1-A2CB-9A5D3FDCA2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A28D69-5467-BADE-D7C2-B7496CF5D83D}"/>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6" name="Footer Placeholder 5">
            <a:extLst>
              <a:ext uri="{FF2B5EF4-FFF2-40B4-BE49-F238E27FC236}">
                <a16:creationId xmlns:a16="http://schemas.microsoft.com/office/drawing/2014/main" id="{C73710AF-1307-D360-E229-78EC454AF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D32C9-1845-8903-F869-2CE8D427C1D4}"/>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2296787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1986-294E-5916-9A3D-35501E1816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3AC5FA-575E-9EA8-CC9A-9A94F5B57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B50381-DFCD-0D9E-C220-AF512C508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7A26EB-DDB6-D04C-A376-77344EB49064}"/>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6" name="Footer Placeholder 5">
            <a:extLst>
              <a:ext uri="{FF2B5EF4-FFF2-40B4-BE49-F238E27FC236}">
                <a16:creationId xmlns:a16="http://schemas.microsoft.com/office/drawing/2014/main" id="{6ED6520B-3CB9-ABF4-FE10-4128AC952F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5CD2C1-C92C-B6A3-9936-4661CAE79E7A}"/>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9765341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987F-E57F-3979-F4DA-EFA85CA310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EAF005-C2A8-8878-B031-F8E96DEAF5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A40BF-7BBA-6C01-6BCC-2EA2E56D65FF}"/>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1B591800-8CE4-2E67-4B30-964CBD0A58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A4C44-0933-E7E1-FB7F-7017B7EAECA0}"/>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4373211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460979-A6BB-90F8-B90A-D107AD1096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C2D5A7-D04F-0894-C7DF-4BBC49684F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BAF81-5524-FE7C-3343-A122A0F3B5F2}"/>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51C45C3D-9920-24D6-F8D6-2F2BB9399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D9026-EDA8-0AD4-B2D5-2AA6E49F589E}"/>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44733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9184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A650-BA10-E9AE-0136-EE9C447DDB63}"/>
              </a:ext>
            </a:extLst>
          </p:cNvPr>
          <p:cNvSpPr>
            <a:spLocks noGrp="1"/>
          </p:cNvSpPr>
          <p:nvPr>
            <p:ph type="ctrTitle"/>
          </p:nvPr>
        </p:nvSpPr>
        <p:spPr>
          <a:xfrm>
            <a:off x="956110" y="515971"/>
            <a:ext cx="9144000" cy="1139574"/>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AA2B682D-6B50-0529-E380-AA32A725EC4F}"/>
              </a:ext>
            </a:extLst>
          </p:cNvPr>
          <p:cNvSpPr>
            <a:spLocks noGrp="1"/>
          </p:cNvSpPr>
          <p:nvPr>
            <p:ph type="subTitle" idx="1"/>
          </p:nvPr>
        </p:nvSpPr>
        <p:spPr>
          <a:xfrm>
            <a:off x="956110" y="215824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923250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FCE18-CCD1-ECC9-39F6-2DC2A854F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079B82-251C-FB70-CE6E-8AC3CD37A8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6841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96E7-4993-5A43-29D5-68C32347B2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0475C4-858C-6D84-2216-15DB160F3F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4D59C0-D27C-AD85-8D12-118F7916EB68}"/>
              </a:ext>
            </a:extLst>
          </p:cNvPr>
          <p:cNvSpPr>
            <a:spLocks noGrp="1"/>
          </p:cNvSpPr>
          <p:nvPr>
            <p:ph type="dt" sz="half" idx="10"/>
          </p:nvPr>
        </p:nvSpPr>
        <p:spPr>
          <a:xfrm>
            <a:off x="838200" y="6356350"/>
            <a:ext cx="2743200" cy="365125"/>
          </a:xfrm>
          <a:prstGeom prst="rect">
            <a:avLst/>
          </a:prstGeom>
        </p:spPr>
        <p:txBody>
          <a:bodyPr/>
          <a:lstStyle/>
          <a:p>
            <a:fld id="{D7EF2CF2-24FB-46C6-9885-6CA82E3A9741}" type="datetimeFigureOut">
              <a:rPr lang="en-US" smtClean="0"/>
              <a:t>1/29/2025</a:t>
            </a:fld>
            <a:endParaRPr lang="en-US"/>
          </a:p>
        </p:txBody>
      </p:sp>
      <p:sp>
        <p:nvSpPr>
          <p:cNvPr id="5" name="Footer Placeholder 4">
            <a:extLst>
              <a:ext uri="{FF2B5EF4-FFF2-40B4-BE49-F238E27FC236}">
                <a16:creationId xmlns:a16="http://schemas.microsoft.com/office/drawing/2014/main" id="{648E0356-5A68-6CB6-D059-A3F57DB3C1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C61CEE-2975-FFDC-EE6A-07370D1E24A2}"/>
              </a:ext>
            </a:extLst>
          </p:cNvPr>
          <p:cNvSpPr>
            <a:spLocks noGrp="1"/>
          </p:cNvSpPr>
          <p:nvPr>
            <p:ph type="sldNum" sz="quarter" idx="12"/>
          </p:nvPr>
        </p:nvSpPr>
        <p:spPr>
          <a:xfrm>
            <a:off x="8610600" y="6356350"/>
            <a:ext cx="2743200" cy="365125"/>
          </a:xfrm>
          <a:prstGeom prst="rect">
            <a:avLst/>
          </a:prstGeom>
        </p:spPr>
        <p:txBody>
          <a:bodyPr/>
          <a:lstStyle/>
          <a:p>
            <a:fld id="{007F58F8-F7F4-49F6-A6F9-01D006853D9C}" type="slidenum">
              <a:rPr lang="en-US" smtClean="0"/>
              <a:t>‹#›</a:t>
            </a:fld>
            <a:endParaRPr lang="en-US"/>
          </a:p>
        </p:txBody>
      </p:sp>
    </p:spTree>
    <p:extLst>
      <p:ext uri="{BB962C8B-B14F-4D97-AF65-F5344CB8AC3E}">
        <p14:creationId xmlns:p14="http://schemas.microsoft.com/office/powerpoint/2010/main" val="3994591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BF8A9-9195-9F6C-4FA9-E6F5DC93B8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09414-C3A4-EE3F-BFD8-DA955D68B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EDF2B-41FE-1D6E-C2D2-BA9AAAE97B14}"/>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BA4B1B2A-4418-0F4F-687A-DDE13B49CE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1EB6F8-AB83-B9D8-9BB1-2939A3C40999}"/>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12403164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1D68D-BFD7-DF69-45A1-6FAF1E0C3F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4749B5-7269-9239-191A-088C5EC25B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6F97BC-C331-466C-23CA-1D5FFAF722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0D664F-7536-0973-706C-1A79FBF5A97C}"/>
              </a:ext>
            </a:extLst>
          </p:cNvPr>
          <p:cNvSpPr>
            <a:spLocks noGrp="1"/>
          </p:cNvSpPr>
          <p:nvPr>
            <p:ph type="dt" sz="half" idx="10"/>
          </p:nvPr>
        </p:nvSpPr>
        <p:spPr>
          <a:xfrm>
            <a:off x="838200" y="6356350"/>
            <a:ext cx="2743200" cy="365125"/>
          </a:xfrm>
          <a:prstGeom prst="rect">
            <a:avLst/>
          </a:prstGeom>
        </p:spPr>
        <p:txBody>
          <a:bodyPr/>
          <a:lstStyle/>
          <a:p>
            <a:fld id="{D7EF2CF2-24FB-46C6-9885-6CA82E3A9741}" type="datetimeFigureOut">
              <a:rPr lang="en-US" smtClean="0"/>
              <a:t>1/29/2025</a:t>
            </a:fld>
            <a:endParaRPr lang="en-US"/>
          </a:p>
        </p:txBody>
      </p:sp>
      <p:sp>
        <p:nvSpPr>
          <p:cNvPr id="6" name="Footer Placeholder 5">
            <a:extLst>
              <a:ext uri="{FF2B5EF4-FFF2-40B4-BE49-F238E27FC236}">
                <a16:creationId xmlns:a16="http://schemas.microsoft.com/office/drawing/2014/main" id="{F175CAA6-98BF-C3D4-2436-D337474F46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A1089E-E89B-C616-8982-DF3D41539A34}"/>
              </a:ext>
            </a:extLst>
          </p:cNvPr>
          <p:cNvSpPr>
            <a:spLocks noGrp="1"/>
          </p:cNvSpPr>
          <p:nvPr>
            <p:ph type="sldNum" sz="quarter" idx="12"/>
          </p:nvPr>
        </p:nvSpPr>
        <p:spPr>
          <a:xfrm>
            <a:off x="8610600" y="6356350"/>
            <a:ext cx="2743200" cy="365125"/>
          </a:xfrm>
          <a:prstGeom prst="rect">
            <a:avLst/>
          </a:prstGeom>
        </p:spPr>
        <p:txBody>
          <a:bodyPr/>
          <a:lstStyle/>
          <a:p>
            <a:fld id="{007F58F8-F7F4-49F6-A6F9-01D006853D9C}" type="slidenum">
              <a:rPr lang="en-US" smtClean="0"/>
              <a:t>‹#›</a:t>
            </a:fld>
            <a:endParaRPr lang="en-US"/>
          </a:p>
        </p:txBody>
      </p:sp>
    </p:spTree>
    <p:extLst>
      <p:ext uri="{BB962C8B-B14F-4D97-AF65-F5344CB8AC3E}">
        <p14:creationId xmlns:p14="http://schemas.microsoft.com/office/powerpoint/2010/main" val="1263416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8125-D788-3AC1-FBE4-79AB3C86A6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8B3E45-A7FD-E8B2-A94E-B8591C431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35E224-6A00-CCE8-D8C1-14401E40EB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F03879-7A47-CFE4-EF9D-4D0CDEC106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2032DA-1B10-C153-F4DF-4E11ECEE3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15C52F-E22A-2BAB-EBDD-6F8B0B3E374D}"/>
              </a:ext>
            </a:extLst>
          </p:cNvPr>
          <p:cNvSpPr>
            <a:spLocks noGrp="1"/>
          </p:cNvSpPr>
          <p:nvPr>
            <p:ph type="dt" sz="half" idx="10"/>
          </p:nvPr>
        </p:nvSpPr>
        <p:spPr>
          <a:xfrm>
            <a:off x="838200" y="6356350"/>
            <a:ext cx="2743200" cy="365125"/>
          </a:xfrm>
          <a:prstGeom prst="rect">
            <a:avLst/>
          </a:prstGeom>
        </p:spPr>
        <p:txBody>
          <a:bodyPr/>
          <a:lstStyle/>
          <a:p>
            <a:fld id="{D7EF2CF2-24FB-46C6-9885-6CA82E3A9741}" type="datetimeFigureOut">
              <a:rPr lang="en-US" smtClean="0"/>
              <a:t>1/29/2025</a:t>
            </a:fld>
            <a:endParaRPr lang="en-US"/>
          </a:p>
        </p:txBody>
      </p:sp>
      <p:sp>
        <p:nvSpPr>
          <p:cNvPr id="8" name="Footer Placeholder 7">
            <a:extLst>
              <a:ext uri="{FF2B5EF4-FFF2-40B4-BE49-F238E27FC236}">
                <a16:creationId xmlns:a16="http://schemas.microsoft.com/office/drawing/2014/main" id="{2778910A-4E46-89EF-06C3-82D63353D4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2B7468-CCB5-4B82-DD4A-329652E4DD68}"/>
              </a:ext>
            </a:extLst>
          </p:cNvPr>
          <p:cNvSpPr>
            <a:spLocks noGrp="1"/>
          </p:cNvSpPr>
          <p:nvPr>
            <p:ph type="sldNum" sz="quarter" idx="12"/>
          </p:nvPr>
        </p:nvSpPr>
        <p:spPr>
          <a:xfrm>
            <a:off x="8610600" y="6356350"/>
            <a:ext cx="2743200" cy="365125"/>
          </a:xfrm>
          <a:prstGeom prst="rect">
            <a:avLst/>
          </a:prstGeom>
        </p:spPr>
        <p:txBody>
          <a:bodyPr/>
          <a:lstStyle/>
          <a:p>
            <a:fld id="{007F58F8-F7F4-49F6-A6F9-01D006853D9C}" type="slidenum">
              <a:rPr lang="en-US" smtClean="0"/>
              <a:t>‹#›</a:t>
            </a:fld>
            <a:endParaRPr lang="en-US"/>
          </a:p>
        </p:txBody>
      </p:sp>
    </p:spTree>
    <p:extLst>
      <p:ext uri="{BB962C8B-B14F-4D97-AF65-F5344CB8AC3E}">
        <p14:creationId xmlns:p14="http://schemas.microsoft.com/office/powerpoint/2010/main" val="30949259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D036C-F5F0-AD40-35B9-A2DAF50BE1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7A473D-C962-7BF1-3F33-3AB3255A3308}"/>
              </a:ext>
            </a:extLst>
          </p:cNvPr>
          <p:cNvSpPr>
            <a:spLocks noGrp="1"/>
          </p:cNvSpPr>
          <p:nvPr>
            <p:ph type="dt" sz="half" idx="10"/>
          </p:nvPr>
        </p:nvSpPr>
        <p:spPr>
          <a:xfrm>
            <a:off x="838200" y="6356350"/>
            <a:ext cx="2743200" cy="365125"/>
          </a:xfrm>
          <a:prstGeom prst="rect">
            <a:avLst/>
          </a:prstGeom>
        </p:spPr>
        <p:txBody>
          <a:bodyPr/>
          <a:lstStyle/>
          <a:p>
            <a:fld id="{D7EF2CF2-24FB-46C6-9885-6CA82E3A9741}" type="datetimeFigureOut">
              <a:rPr lang="en-US" smtClean="0"/>
              <a:t>1/29/2025</a:t>
            </a:fld>
            <a:endParaRPr lang="en-US"/>
          </a:p>
        </p:txBody>
      </p:sp>
      <p:sp>
        <p:nvSpPr>
          <p:cNvPr id="4" name="Footer Placeholder 3">
            <a:extLst>
              <a:ext uri="{FF2B5EF4-FFF2-40B4-BE49-F238E27FC236}">
                <a16:creationId xmlns:a16="http://schemas.microsoft.com/office/drawing/2014/main" id="{E43FC884-A3DF-9006-2FD3-53FAE375F0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630CA-D700-122D-F1EB-7D846D534413}"/>
              </a:ext>
            </a:extLst>
          </p:cNvPr>
          <p:cNvSpPr>
            <a:spLocks noGrp="1"/>
          </p:cNvSpPr>
          <p:nvPr>
            <p:ph type="sldNum" sz="quarter" idx="12"/>
          </p:nvPr>
        </p:nvSpPr>
        <p:spPr>
          <a:xfrm>
            <a:off x="8610600" y="6356350"/>
            <a:ext cx="2743200" cy="365125"/>
          </a:xfrm>
          <a:prstGeom prst="rect">
            <a:avLst/>
          </a:prstGeom>
        </p:spPr>
        <p:txBody>
          <a:bodyPr/>
          <a:lstStyle/>
          <a:p>
            <a:fld id="{007F58F8-F7F4-49F6-A6F9-01D006853D9C}" type="slidenum">
              <a:rPr lang="en-US" smtClean="0"/>
              <a:t>‹#›</a:t>
            </a:fld>
            <a:endParaRPr lang="en-US"/>
          </a:p>
        </p:txBody>
      </p:sp>
    </p:spTree>
    <p:extLst>
      <p:ext uri="{BB962C8B-B14F-4D97-AF65-F5344CB8AC3E}">
        <p14:creationId xmlns:p14="http://schemas.microsoft.com/office/powerpoint/2010/main" val="10046829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8A2430-8D7B-DC0B-605B-B5846C93F14D}"/>
              </a:ext>
            </a:extLst>
          </p:cNvPr>
          <p:cNvSpPr>
            <a:spLocks noGrp="1"/>
          </p:cNvSpPr>
          <p:nvPr>
            <p:ph type="dt" sz="half" idx="10"/>
          </p:nvPr>
        </p:nvSpPr>
        <p:spPr>
          <a:xfrm>
            <a:off x="838200" y="6356350"/>
            <a:ext cx="2743200" cy="365125"/>
          </a:xfrm>
          <a:prstGeom prst="rect">
            <a:avLst/>
          </a:prstGeom>
        </p:spPr>
        <p:txBody>
          <a:bodyPr/>
          <a:lstStyle/>
          <a:p>
            <a:fld id="{D7EF2CF2-24FB-46C6-9885-6CA82E3A9741}" type="datetimeFigureOut">
              <a:rPr lang="en-US" smtClean="0"/>
              <a:t>1/29/2025</a:t>
            </a:fld>
            <a:endParaRPr lang="en-US"/>
          </a:p>
        </p:txBody>
      </p:sp>
      <p:sp>
        <p:nvSpPr>
          <p:cNvPr id="3" name="Footer Placeholder 2">
            <a:extLst>
              <a:ext uri="{FF2B5EF4-FFF2-40B4-BE49-F238E27FC236}">
                <a16:creationId xmlns:a16="http://schemas.microsoft.com/office/drawing/2014/main" id="{9D47C084-8B53-4FF4-2BC8-7E5804533C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93C55A7-B019-5CB5-6C4E-DB7D64A8961A}"/>
              </a:ext>
            </a:extLst>
          </p:cNvPr>
          <p:cNvSpPr>
            <a:spLocks noGrp="1"/>
          </p:cNvSpPr>
          <p:nvPr>
            <p:ph type="sldNum" sz="quarter" idx="12"/>
          </p:nvPr>
        </p:nvSpPr>
        <p:spPr>
          <a:xfrm>
            <a:off x="8610600" y="6356350"/>
            <a:ext cx="2743200" cy="365125"/>
          </a:xfrm>
          <a:prstGeom prst="rect">
            <a:avLst/>
          </a:prstGeom>
        </p:spPr>
        <p:txBody>
          <a:bodyPr/>
          <a:lstStyle/>
          <a:p>
            <a:fld id="{007F58F8-F7F4-49F6-A6F9-01D006853D9C}" type="slidenum">
              <a:rPr lang="en-US" smtClean="0"/>
              <a:t>‹#›</a:t>
            </a:fld>
            <a:endParaRPr lang="en-US"/>
          </a:p>
        </p:txBody>
      </p:sp>
    </p:spTree>
    <p:extLst>
      <p:ext uri="{BB962C8B-B14F-4D97-AF65-F5344CB8AC3E}">
        <p14:creationId xmlns:p14="http://schemas.microsoft.com/office/powerpoint/2010/main" val="2027350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229E6-92D4-6168-E9F1-CB58728CC3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969C54-A462-B50C-6F06-3BDDD14EC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84E8FF-6745-2CF9-3454-7FE99AF86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08C33D-5FC5-D6EC-0B4E-895240CE8838}"/>
              </a:ext>
            </a:extLst>
          </p:cNvPr>
          <p:cNvSpPr>
            <a:spLocks noGrp="1"/>
          </p:cNvSpPr>
          <p:nvPr>
            <p:ph type="dt" sz="half" idx="10"/>
          </p:nvPr>
        </p:nvSpPr>
        <p:spPr>
          <a:xfrm>
            <a:off x="838200" y="6356350"/>
            <a:ext cx="2743200" cy="365125"/>
          </a:xfrm>
          <a:prstGeom prst="rect">
            <a:avLst/>
          </a:prstGeom>
        </p:spPr>
        <p:txBody>
          <a:bodyPr/>
          <a:lstStyle/>
          <a:p>
            <a:fld id="{D7EF2CF2-24FB-46C6-9885-6CA82E3A9741}" type="datetimeFigureOut">
              <a:rPr lang="en-US" smtClean="0"/>
              <a:t>1/29/2025</a:t>
            </a:fld>
            <a:endParaRPr lang="en-US"/>
          </a:p>
        </p:txBody>
      </p:sp>
      <p:sp>
        <p:nvSpPr>
          <p:cNvPr id="6" name="Footer Placeholder 5">
            <a:extLst>
              <a:ext uri="{FF2B5EF4-FFF2-40B4-BE49-F238E27FC236}">
                <a16:creationId xmlns:a16="http://schemas.microsoft.com/office/drawing/2014/main" id="{5AABEBE5-5F28-BEB2-5937-0FF10EF93F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725E3E-1A7B-39DA-0373-F12BF440F779}"/>
              </a:ext>
            </a:extLst>
          </p:cNvPr>
          <p:cNvSpPr>
            <a:spLocks noGrp="1"/>
          </p:cNvSpPr>
          <p:nvPr>
            <p:ph type="sldNum" sz="quarter" idx="12"/>
          </p:nvPr>
        </p:nvSpPr>
        <p:spPr>
          <a:xfrm>
            <a:off x="8610600" y="6356350"/>
            <a:ext cx="2743200" cy="365125"/>
          </a:xfrm>
          <a:prstGeom prst="rect">
            <a:avLst/>
          </a:prstGeom>
        </p:spPr>
        <p:txBody>
          <a:bodyPr/>
          <a:lstStyle/>
          <a:p>
            <a:fld id="{007F58F8-F7F4-49F6-A6F9-01D006853D9C}" type="slidenum">
              <a:rPr lang="en-US" smtClean="0"/>
              <a:t>‹#›</a:t>
            </a:fld>
            <a:endParaRPr lang="en-US"/>
          </a:p>
        </p:txBody>
      </p:sp>
    </p:spTree>
    <p:extLst>
      <p:ext uri="{BB962C8B-B14F-4D97-AF65-F5344CB8AC3E}">
        <p14:creationId xmlns:p14="http://schemas.microsoft.com/office/powerpoint/2010/main" val="2610640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81BA-B747-C9AD-0C70-95CFA01B01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722CF8-642E-55E5-7773-3A8953EE9B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315DA6-52EC-607B-C1AD-F9EEF5F451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459970-111D-5CC3-F8B8-73775DE420E6}"/>
              </a:ext>
            </a:extLst>
          </p:cNvPr>
          <p:cNvSpPr>
            <a:spLocks noGrp="1"/>
          </p:cNvSpPr>
          <p:nvPr>
            <p:ph type="dt" sz="half" idx="10"/>
          </p:nvPr>
        </p:nvSpPr>
        <p:spPr>
          <a:xfrm>
            <a:off x="838200" y="6356350"/>
            <a:ext cx="2743200" cy="365125"/>
          </a:xfrm>
          <a:prstGeom prst="rect">
            <a:avLst/>
          </a:prstGeom>
        </p:spPr>
        <p:txBody>
          <a:bodyPr/>
          <a:lstStyle/>
          <a:p>
            <a:fld id="{D7EF2CF2-24FB-46C6-9885-6CA82E3A9741}" type="datetimeFigureOut">
              <a:rPr lang="en-US" smtClean="0"/>
              <a:t>1/29/2025</a:t>
            </a:fld>
            <a:endParaRPr lang="en-US"/>
          </a:p>
        </p:txBody>
      </p:sp>
      <p:sp>
        <p:nvSpPr>
          <p:cNvPr id="6" name="Footer Placeholder 5">
            <a:extLst>
              <a:ext uri="{FF2B5EF4-FFF2-40B4-BE49-F238E27FC236}">
                <a16:creationId xmlns:a16="http://schemas.microsoft.com/office/drawing/2014/main" id="{75835125-1FB1-9142-3BD9-F4D0B16B3B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021BF8-FF3B-DC41-8531-1FCE2326B731}"/>
              </a:ext>
            </a:extLst>
          </p:cNvPr>
          <p:cNvSpPr>
            <a:spLocks noGrp="1"/>
          </p:cNvSpPr>
          <p:nvPr>
            <p:ph type="sldNum" sz="quarter" idx="12"/>
          </p:nvPr>
        </p:nvSpPr>
        <p:spPr>
          <a:xfrm>
            <a:off x="8610600" y="6356350"/>
            <a:ext cx="2743200" cy="365125"/>
          </a:xfrm>
          <a:prstGeom prst="rect">
            <a:avLst/>
          </a:prstGeom>
        </p:spPr>
        <p:txBody>
          <a:bodyPr/>
          <a:lstStyle/>
          <a:p>
            <a:fld id="{007F58F8-F7F4-49F6-A6F9-01D006853D9C}" type="slidenum">
              <a:rPr lang="en-US" smtClean="0"/>
              <a:t>‹#›</a:t>
            </a:fld>
            <a:endParaRPr lang="en-US"/>
          </a:p>
        </p:txBody>
      </p:sp>
    </p:spTree>
    <p:extLst>
      <p:ext uri="{BB962C8B-B14F-4D97-AF65-F5344CB8AC3E}">
        <p14:creationId xmlns:p14="http://schemas.microsoft.com/office/powerpoint/2010/main" val="35968423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E8EA-B191-FE8D-F1CF-6E0620A78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41B172-26D7-22D6-175C-E8367F0B11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2B081-2CF4-0A22-CADB-9E4BCDEB74A5}"/>
              </a:ext>
            </a:extLst>
          </p:cNvPr>
          <p:cNvSpPr>
            <a:spLocks noGrp="1"/>
          </p:cNvSpPr>
          <p:nvPr>
            <p:ph type="dt" sz="half" idx="10"/>
          </p:nvPr>
        </p:nvSpPr>
        <p:spPr>
          <a:xfrm>
            <a:off x="838200" y="6356350"/>
            <a:ext cx="2743200" cy="365125"/>
          </a:xfrm>
          <a:prstGeom prst="rect">
            <a:avLst/>
          </a:prstGeom>
        </p:spPr>
        <p:txBody>
          <a:bodyPr/>
          <a:lstStyle/>
          <a:p>
            <a:fld id="{D7EF2CF2-24FB-46C6-9885-6CA82E3A9741}" type="datetimeFigureOut">
              <a:rPr lang="en-US" smtClean="0"/>
              <a:t>1/29/2025</a:t>
            </a:fld>
            <a:endParaRPr lang="en-US"/>
          </a:p>
        </p:txBody>
      </p:sp>
      <p:sp>
        <p:nvSpPr>
          <p:cNvPr id="5" name="Footer Placeholder 4">
            <a:extLst>
              <a:ext uri="{FF2B5EF4-FFF2-40B4-BE49-F238E27FC236}">
                <a16:creationId xmlns:a16="http://schemas.microsoft.com/office/drawing/2014/main" id="{9EEA6ECD-A3EF-6B34-25BC-FF575A6120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7A79A1-67B1-24B2-7E7C-2F1E14C3276B}"/>
              </a:ext>
            </a:extLst>
          </p:cNvPr>
          <p:cNvSpPr>
            <a:spLocks noGrp="1"/>
          </p:cNvSpPr>
          <p:nvPr>
            <p:ph type="sldNum" sz="quarter" idx="12"/>
          </p:nvPr>
        </p:nvSpPr>
        <p:spPr>
          <a:xfrm>
            <a:off x="8610600" y="6356350"/>
            <a:ext cx="2743200" cy="365125"/>
          </a:xfrm>
          <a:prstGeom prst="rect">
            <a:avLst/>
          </a:prstGeom>
        </p:spPr>
        <p:txBody>
          <a:bodyPr/>
          <a:lstStyle/>
          <a:p>
            <a:fld id="{007F58F8-F7F4-49F6-A6F9-01D006853D9C}" type="slidenum">
              <a:rPr lang="en-US" smtClean="0"/>
              <a:t>‹#›</a:t>
            </a:fld>
            <a:endParaRPr lang="en-US"/>
          </a:p>
        </p:txBody>
      </p:sp>
    </p:spTree>
    <p:extLst>
      <p:ext uri="{BB962C8B-B14F-4D97-AF65-F5344CB8AC3E}">
        <p14:creationId xmlns:p14="http://schemas.microsoft.com/office/powerpoint/2010/main" val="36873997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F19BCA-61EE-0C63-C7D7-2AE2152079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99A5C1-3A9A-F893-0C7E-EC1BDA6A88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AEE23-12B6-50CD-EAB2-720477BCBEDA}"/>
              </a:ext>
            </a:extLst>
          </p:cNvPr>
          <p:cNvSpPr>
            <a:spLocks noGrp="1"/>
          </p:cNvSpPr>
          <p:nvPr>
            <p:ph type="dt" sz="half" idx="10"/>
          </p:nvPr>
        </p:nvSpPr>
        <p:spPr>
          <a:xfrm>
            <a:off x="838200" y="6356350"/>
            <a:ext cx="2743200" cy="365125"/>
          </a:xfrm>
          <a:prstGeom prst="rect">
            <a:avLst/>
          </a:prstGeom>
        </p:spPr>
        <p:txBody>
          <a:bodyPr/>
          <a:lstStyle/>
          <a:p>
            <a:fld id="{D7EF2CF2-24FB-46C6-9885-6CA82E3A9741}" type="datetimeFigureOut">
              <a:rPr lang="en-US" smtClean="0"/>
              <a:t>1/29/2025</a:t>
            </a:fld>
            <a:endParaRPr lang="en-US"/>
          </a:p>
        </p:txBody>
      </p:sp>
      <p:sp>
        <p:nvSpPr>
          <p:cNvPr id="5" name="Footer Placeholder 4">
            <a:extLst>
              <a:ext uri="{FF2B5EF4-FFF2-40B4-BE49-F238E27FC236}">
                <a16:creationId xmlns:a16="http://schemas.microsoft.com/office/drawing/2014/main" id="{116A682D-303F-A4E5-191D-2D3240A9EB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D856DA-9267-1AFA-5F7B-0E332427A06D}"/>
              </a:ext>
            </a:extLst>
          </p:cNvPr>
          <p:cNvSpPr>
            <a:spLocks noGrp="1"/>
          </p:cNvSpPr>
          <p:nvPr>
            <p:ph type="sldNum" sz="quarter" idx="12"/>
          </p:nvPr>
        </p:nvSpPr>
        <p:spPr>
          <a:xfrm>
            <a:off x="8610600" y="6356350"/>
            <a:ext cx="2743200" cy="365125"/>
          </a:xfrm>
          <a:prstGeom prst="rect">
            <a:avLst/>
          </a:prstGeom>
        </p:spPr>
        <p:txBody>
          <a:bodyPr/>
          <a:lstStyle/>
          <a:p>
            <a:fld id="{007F58F8-F7F4-49F6-A6F9-01D006853D9C}" type="slidenum">
              <a:rPr lang="en-US" smtClean="0"/>
              <a:t>‹#›</a:t>
            </a:fld>
            <a:endParaRPr lang="en-US"/>
          </a:p>
        </p:txBody>
      </p:sp>
    </p:spTree>
    <p:extLst>
      <p:ext uri="{BB962C8B-B14F-4D97-AF65-F5344CB8AC3E}">
        <p14:creationId xmlns:p14="http://schemas.microsoft.com/office/powerpoint/2010/main" val="12551180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DC3FF-C2BC-BE89-2576-A780DB3D9019}"/>
              </a:ext>
            </a:extLst>
          </p:cNvPr>
          <p:cNvSpPr>
            <a:spLocks noGrp="1"/>
          </p:cNvSpPr>
          <p:nvPr>
            <p:ph type="ctrTitle"/>
          </p:nvPr>
        </p:nvSpPr>
        <p:spPr>
          <a:xfrm>
            <a:off x="6088200" y="1317122"/>
            <a:ext cx="5248976" cy="956694"/>
          </a:xfrm>
        </p:spPr>
        <p:txBody>
          <a:bodyPr anchor="b"/>
          <a:lstStyle>
            <a:lvl1pPr algn="r">
              <a:defRPr sz="6000"/>
            </a:lvl1pPr>
          </a:lstStyle>
          <a:p>
            <a:r>
              <a:rPr lang="en-US"/>
              <a:t>Click to edit Master title style</a:t>
            </a:r>
          </a:p>
        </p:txBody>
      </p:sp>
      <p:sp>
        <p:nvSpPr>
          <p:cNvPr id="7" name="Oval 6">
            <a:extLst>
              <a:ext uri="{FF2B5EF4-FFF2-40B4-BE49-F238E27FC236}">
                <a16:creationId xmlns:a16="http://schemas.microsoft.com/office/drawing/2014/main" id="{03CA89A6-A71A-1DA0-766C-8FDE9741AF20}"/>
              </a:ext>
            </a:extLst>
          </p:cNvPr>
          <p:cNvSpPr/>
          <p:nvPr userDrawn="1"/>
        </p:nvSpPr>
        <p:spPr>
          <a:xfrm>
            <a:off x="658468" y="492350"/>
            <a:ext cx="5140534" cy="5384576"/>
          </a:xfrm>
          <a:prstGeom prst="ellipse">
            <a:avLst/>
          </a:prstGeom>
          <a:solidFill>
            <a:srgbClr val="214064"/>
          </a:solidFill>
          <a:ln>
            <a:solidFill>
              <a:srgbClr val="4D8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95C536E-885C-3175-22DE-B47F9A12F093}"/>
              </a:ext>
            </a:extLst>
          </p:cNvPr>
          <p:cNvSpPr/>
          <p:nvPr userDrawn="1"/>
        </p:nvSpPr>
        <p:spPr>
          <a:xfrm>
            <a:off x="451537" y="295277"/>
            <a:ext cx="5140534" cy="538457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2F260C1-8E58-C8C1-9E94-B19029A5647B}"/>
              </a:ext>
            </a:extLst>
          </p:cNvPr>
          <p:cNvSpPr txBox="1">
            <a:spLocks/>
          </p:cNvSpPr>
          <p:nvPr userDrawn="1"/>
        </p:nvSpPr>
        <p:spPr>
          <a:xfrm>
            <a:off x="1386058" y="1795469"/>
            <a:ext cx="3567717" cy="2624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400" b="1">
              <a:solidFill>
                <a:srgbClr val="1C3D66"/>
              </a:solidFill>
              <a:latin typeface="+mn-lt"/>
            </a:endParaRPr>
          </a:p>
        </p:txBody>
      </p:sp>
      <p:sp>
        <p:nvSpPr>
          <p:cNvPr id="12" name="Title 1">
            <a:extLst>
              <a:ext uri="{FF2B5EF4-FFF2-40B4-BE49-F238E27FC236}">
                <a16:creationId xmlns:a16="http://schemas.microsoft.com/office/drawing/2014/main" id="{C0266B6F-F96F-1520-619B-CFFCC43E270C}"/>
              </a:ext>
            </a:extLst>
          </p:cNvPr>
          <p:cNvSpPr txBox="1">
            <a:spLocks/>
          </p:cNvSpPr>
          <p:nvPr userDrawn="1"/>
        </p:nvSpPr>
        <p:spPr>
          <a:xfrm>
            <a:off x="1538458" y="1947869"/>
            <a:ext cx="3567717" cy="2624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400" b="1">
              <a:solidFill>
                <a:srgbClr val="1C3D66"/>
              </a:solidFill>
              <a:latin typeface="+mn-lt"/>
            </a:endParaRPr>
          </a:p>
        </p:txBody>
      </p:sp>
      <p:sp>
        <p:nvSpPr>
          <p:cNvPr id="14" name="Content Placeholder 2">
            <a:extLst>
              <a:ext uri="{FF2B5EF4-FFF2-40B4-BE49-F238E27FC236}">
                <a16:creationId xmlns:a16="http://schemas.microsoft.com/office/drawing/2014/main" id="{E1FD22B7-298A-6B1D-E198-E347AD2A2297}"/>
              </a:ext>
            </a:extLst>
          </p:cNvPr>
          <p:cNvSpPr>
            <a:spLocks noGrp="1"/>
          </p:cNvSpPr>
          <p:nvPr>
            <p:ph idx="1"/>
          </p:nvPr>
        </p:nvSpPr>
        <p:spPr>
          <a:xfrm>
            <a:off x="1136791" y="1722661"/>
            <a:ext cx="4066250" cy="4351338"/>
          </a:xfrm>
        </p:spPr>
        <p:txBody>
          <a:bodyPr>
            <a:normAutofit/>
          </a:bodyPr>
          <a:lstStyle>
            <a:lvl1pPr marL="0" indent="0" algn="ctr">
              <a:lnSpc>
                <a:spcPct val="100000"/>
              </a:lnSpc>
              <a:buNone/>
              <a:defRPr sz="3200" b="1">
                <a:solidFill>
                  <a:schemeClr val="bg1"/>
                </a:solidFill>
              </a:defRPr>
            </a:lvl1pPr>
            <a:lvl2pPr marL="457200" indent="0">
              <a:buNone/>
              <a:defRPr sz="2800" b="1" baseline="0">
                <a:solidFill>
                  <a:schemeClr val="bg1"/>
                </a:solidFill>
              </a:defRPr>
            </a:lvl2pPr>
            <a:lvl3pPr>
              <a:defRPr sz="2400" b="1" baseline="0">
                <a:solidFill>
                  <a:schemeClr val="bg1"/>
                </a:solidFill>
              </a:defRPr>
            </a:lvl3pPr>
            <a:lvl4pPr>
              <a:defRPr sz="2000" b="1" baseline="0">
                <a:solidFill>
                  <a:schemeClr val="bg1"/>
                </a:solidFill>
              </a:defRPr>
            </a:lvl4pPr>
            <a:lvl5pPr>
              <a:defRPr sz="2000" b="1" baseline="0">
                <a:solidFill>
                  <a:schemeClr val="bg1"/>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9951573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4329-7811-2BFB-DA96-EDB3572BCC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D3854B-0CF7-AB81-10C5-0A2CBD82C7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2C7CF3-E6B3-668C-F65A-641BA5D6485B}"/>
              </a:ext>
            </a:extLst>
          </p:cNvPr>
          <p:cNvSpPr>
            <a:spLocks noGrp="1"/>
          </p:cNvSpPr>
          <p:nvPr>
            <p:ph type="dt" sz="half" idx="10"/>
          </p:nvPr>
        </p:nvSpPr>
        <p:spPr/>
        <p:txBody>
          <a:bodyPr/>
          <a:lstStyle/>
          <a:p>
            <a:fld id="{684CAE0C-D0C0-48D6-9323-FC25764590DF}" type="datetimeFigureOut">
              <a:rPr lang="en-US" smtClean="0"/>
              <a:t>1/29/2025</a:t>
            </a:fld>
            <a:endParaRPr lang="en-US"/>
          </a:p>
        </p:txBody>
      </p:sp>
      <p:sp>
        <p:nvSpPr>
          <p:cNvPr id="5" name="Footer Placeholder 4">
            <a:extLst>
              <a:ext uri="{FF2B5EF4-FFF2-40B4-BE49-F238E27FC236}">
                <a16:creationId xmlns:a16="http://schemas.microsoft.com/office/drawing/2014/main" id="{A6BF7FE0-50D6-A4D5-C8FB-B5C055CC9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2F4A1-F8A4-BC14-B11F-7DDBE86EF378}"/>
              </a:ext>
            </a:extLst>
          </p:cNvPr>
          <p:cNvSpPr>
            <a:spLocks noGrp="1"/>
          </p:cNvSpPr>
          <p:nvPr>
            <p:ph type="sldNum" sz="quarter" idx="12"/>
          </p:nvPr>
        </p:nvSpPr>
        <p:spPr/>
        <p:txBody>
          <a:bodyPr/>
          <a:lstStyle/>
          <a:p>
            <a:fld id="{FE310B3C-AC63-4811-BDA1-10049BEF13BA}" type="slidenum">
              <a:rPr lang="en-US" smtClean="0"/>
              <a:t>‹#›</a:t>
            </a:fld>
            <a:endParaRPr lang="en-US"/>
          </a:p>
        </p:txBody>
      </p:sp>
    </p:spTree>
    <p:extLst>
      <p:ext uri="{BB962C8B-B14F-4D97-AF65-F5344CB8AC3E}">
        <p14:creationId xmlns:p14="http://schemas.microsoft.com/office/powerpoint/2010/main" val="285768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54D57-A274-2004-907A-FE0A8BBA82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93696-79D5-6587-D64C-88275A5386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A7037-3A1C-74A9-54F5-9939EFE14432}"/>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9B6D3FBA-9A97-13F2-2745-77B134D49D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F4B7C9-6338-F6BD-2B3D-F1EE4B79B6FC}"/>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33310540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55DDF-91E5-9682-66C4-D25683B44E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40B80-9BAB-97C7-A7DA-56B7B0DB12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FE7EE0-9C42-D43F-C1BA-61B4C42CB8E1}"/>
              </a:ext>
            </a:extLst>
          </p:cNvPr>
          <p:cNvSpPr>
            <a:spLocks noGrp="1"/>
          </p:cNvSpPr>
          <p:nvPr>
            <p:ph type="dt" sz="half" idx="10"/>
          </p:nvPr>
        </p:nvSpPr>
        <p:spPr/>
        <p:txBody>
          <a:bodyPr/>
          <a:lstStyle/>
          <a:p>
            <a:fld id="{684CAE0C-D0C0-48D6-9323-FC25764590DF}" type="datetimeFigureOut">
              <a:rPr lang="en-US" smtClean="0"/>
              <a:t>1/29/2025</a:t>
            </a:fld>
            <a:endParaRPr lang="en-US"/>
          </a:p>
        </p:txBody>
      </p:sp>
      <p:sp>
        <p:nvSpPr>
          <p:cNvPr id="5" name="Footer Placeholder 4">
            <a:extLst>
              <a:ext uri="{FF2B5EF4-FFF2-40B4-BE49-F238E27FC236}">
                <a16:creationId xmlns:a16="http://schemas.microsoft.com/office/drawing/2014/main" id="{B19AB257-1940-9840-8437-1098957DF7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B40A2-A018-FFFD-200B-52536FDB0649}"/>
              </a:ext>
            </a:extLst>
          </p:cNvPr>
          <p:cNvSpPr>
            <a:spLocks noGrp="1"/>
          </p:cNvSpPr>
          <p:nvPr>
            <p:ph type="sldNum" sz="quarter" idx="12"/>
          </p:nvPr>
        </p:nvSpPr>
        <p:spPr/>
        <p:txBody>
          <a:bodyPr/>
          <a:lstStyle/>
          <a:p>
            <a:fld id="{FE310B3C-AC63-4811-BDA1-10049BEF13BA}" type="slidenum">
              <a:rPr lang="en-US" smtClean="0"/>
              <a:t>‹#›</a:t>
            </a:fld>
            <a:endParaRPr lang="en-US"/>
          </a:p>
        </p:txBody>
      </p:sp>
    </p:spTree>
    <p:extLst>
      <p:ext uri="{BB962C8B-B14F-4D97-AF65-F5344CB8AC3E}">
        <p14:creationId xmlns:p14="http://schemas.microsoft.com/office/powerpoint/2010/main" val="24880406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A255-EBE1-865B-7855-79FE8A66ED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2AC30C-EC90-EB3E-7E25-1693776A9F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D8D7AC-1001-5DC0-7D51-27F9F3037F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4233DB-7E82-B219-4C10-4D8FA88F6E9D}"/>
              </a:ext>
            </a:extLst>
          </p:cNvPr>
          <p:cNvSpPr>
            <a:spLocks noGrp="1"/>
          </p:cNvSpPr>
          <p:nvPr>
            <p:ph type="dt" sz="half" idx="10"/>
          </p:nvPr>
        </p:nvSpPr>
        <p:spPr/>
        <p:txBody>
          <a:bodyPr/>
          <a:lstStyle/>
          <a:p>
            <a:fld id="{684CAE0C-D0C0-48D6-9323-FC25764590DF}" type="datetimeFigureOut">
              <a:rPr lang="en-US" smtClean="0"/>
              <a:t>1/29/2025</a:t>
            </a:fld>
            <a:endParaRPr lang="en-US"/>
          </a:p>
        </p:txBody>
      </p:sp>
      <p:sp>
        <p:nvSpPr>
          <p:cNvPr id="6" name="Footer Placeholder 5">
            <a:extLst>
              <a:ext uri="{FF2B5EF4-FFF2-40B4-BE49-F238E27FC236}">
                <a16:creationId xmlns:a16="http://schemas.microsoft.com/office/drawing/2014/main" id="{52791E8B-251B-C938-9499-D81154B721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4D771-B0CC-D819-C37A-9168009B0573}"/>
              </a:ext>
            </a:extLst>
          </p:cNvPr>
          <p:cNvSpPr>
            <a:spLocks noGrp="1"/>
          </p:cNvSpPr>
          <p:nvPr>
            <p:ph type="sldNum" sz="quarter" idx="12"/>
          </p:nvPr>
        </p:nvSpPr>
        <p:spPr/>
        <p:txBody>
          <a:bodyPr/>
          <a:lstStyle/>
          <a:p>
            <a:fld id="{FE310B3C-AC63-4811-BDA1-10049BEF13BA}" type="slidenum">
              <a:rPr lang="en-US" smtClean="0"/>
              <a:t>‹#›</a:t>
            </a:fld>
            <a:endParaRPr lang="en-US"/>
          </a:p>
        </p:txBody>
      </p:sp>
    </p:spTree>
    <p:extLst>
      <p:ext uri="{BB962C8B-B14F-4D97-AF65-F5344CB8AC3E}">
        <p14:creationId xmlns:p14="http://schemas.microsoft.com/office/powerpoint/2010/main" val="4657055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CF2B7-F613-355B-BF0E-AF69279DA0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7E6E42-499F-B4CA-0ACB-9FAABB30F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AFEAF3-C5E4-1637-0751-D0E62B4169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2386C8-F123-B760-9BFC-2C3E1A2C4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8BDE49-CFF9-98B2-502A-25B1F37C36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1A2FF-8CE9-CD4B-46B0-1EA6683BA2E7}"/>
              </a:ext>
            </a:extLst>
          </p:cNvPr>
          <p:cNvSpPr>
            <a:spLocks noGrp="1"/>
          </p:cNvSpPr>
          <p:nvPr>
            <p:ph type="dt" sz="half" idx="10"/>
          </p:nvPr>
        </p:nvSpPr>
        <p:spPr/>
        <p:txBody>
          <a:bodyPr/>
          <a:lstStyle/>
          <a:p>
            <a:fld id="{684CAE0C-D0C0-48D6-9323-FC25764590DF}" type="datetimeFigureOut">
              <a:rPr lang="en-US" smtClean="0"/>
              <a:t>1/29/2025</a:t>
            </a:fld>
            <a:endParaRPr lang="en-US"/>
          </a:p>
        </p:txBody>
      </p:sp>
      <p:sp>
        <p:nvSpPr>
          <p:cNvPr id="8" name="Footer Placeholder 7">
            <a:extLst>
              <a:ext uri="{FF2B5EF4-FFF2-40B4-BE49-F238E27FC236}">
                <a16:creationId xmlns:a16="http://schemas.microsoft.com/office/drawing/2014/main" id="{DDC9F741-B050-1382-09CB-0BF69C222A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EFCBE4-A5E2-6B58-E3EA-1F9D030807F0}"/>
              </a:ext>
            </a:extLst>
          </p:cNvPr>
          <p:cNvSpPr>
            <a:spLocks noGrp="1"/>
          </p:cNvSpPr>
          <p:nvPr>
            <p:ph type="sldNum" sz="quarter" idx="12"/>
          </p:nvPr>
        </p:nvSpPr>
        <p:spPr/>
        <p:txBody>
          <a:bodyPr/>
          <a:lstStyle/>
          <a:p>
            <a:fld id="{FE310B3C-AC63-4811-BDA1-10049BEF13BA}" type="slidenum">
              <a:rPr lang="en-US" smtClean="0"/>
              <a:t>‹#›</a:t>
            </a:fld>
            <a:endParaRPr lang="en-US"/>
          </a:p>
        </p:txBody>
      </p:sp>
    </p:spTree>
    <p:extLst>
      <p:ext uri="{BB962C8B-B14F-4D97-AF65-F5344CB8AC3E}">
        <p14:creationId xmlns:p14="http://schemas.microsoft.com/office/powerpoint/2010/main" val="10765911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A131-D19F-4C60-AB52-25C5B10E1E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37A455-E2ED-651A-012B-27787242C141}"/>
              </a:ext>
            </a:extLst>
          </p:cNvPr>
          <p:cNvSpPr>
            <a:spLocks noGrp="1"/>
          </p:cNvSpPr>
          <p:nvPr>
            <p:ph type="dt" sz="half" idx="10"/>
          </p:nvPr>
        </p:nvSpPr>
        <p:spPr/>
        <p:txBody>
          <a:bodyPr/>
          <a:lstStyle/>
          <a:p>
            <a:fld id="{684CAE0C-D0C0-48D6-9323-FC25764590DF}" type="datetimeFigureOut">
              <a:rPr lang="en-US" smtClean="0"/>
              <a:t>1/29/2025</a:t>
            </a:fld>
            <a:endParaRPr lang="en-US"/>
          </a:p>
        </p:txBody>
      </p:sp>
      <p:sp>
        <p:nvSpPr>
          <p:cNvPr id="4" name="Footer Placeholder 3">
            <a:extLst>
              <a:ext uri="{FF2B5EF4-FFF2-40B4-BE49-F238E27FC236}">
                <a16:creationId xmlns:a16="http://schemas.microsoft.com/office/drawing/2014/main" id="{773D5FDA-60C8-FFF7-57B2-1A855BB0C2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D87AB0-34E9-C92A-C813-C0D1CAC1EFC4}"/>
              </a:ext>
            </a:extLst>
          </p:cNvPr>
          <p:cNvSpPr>
            <a:spLocks noGrp="1"/>
          </p:cNvSpPr>
          <p:nvPr>
            <p:ph type="sldNum" sz="quarter" idx="12"/>
          </p:nvPr>
        </p:nvSpPr>
        <p:spPr/>
        <p:txBody>
          <a:bodyPr/>
          <a:lstStyle/>
          <a:p>
            <a:fld id="{FE310B3C-AC63-4811-BDA1-10049BEF13BA}" type="slidenum">
              <a:rPr lang="en-US" smtClean="0"/>
              <a:t>‹#›</a:t>
            </a:fld>
            <a:endParaRPr lang="en-US"/>
          </a:p>
        </p:txBody>
      </p:sp>
    </p:spTree>
    <p:extLst>
      <p:ext uri="{BB962C8B-B14F-4D97-AF65-F5344CB8AC3E}">
        <p14:creationId xmlns:p14="http://schemas.microsoft.com/office/powerpoint/2010/main" val="16320300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C919D-6151-44D8-44D1-62BC6D40C479}"/>
              </a:ext>
            </a:extLst>
          </p:cNvPr>
          <p:cNvSpPr>
            <a:spLocks noGrp="1"/>
          </p:cNvSpPr>
          <p:nvPr>
            <p:ph type="dt" sz="half" idx="10"/>
          </p:nvPr>
        </p:nvSpPr>
        <p:spPr/>
        <p:txBody>
          <a:bodyPr/>
          <a:lstStyle/>
          <a:p>
            <a:fld id="{684CAE0C-D0C0-48D6-9323-FC25764590DF}" type="datetimeFigureOut">
              <a:rPr lang="en-US" smtClean="0"/>
              <a:t>1/29/2025</a:t>
            </a:fld>
            <a:endParaRPr lang="en-US"/>
          </a:p>
        </p:txBody>
      </p:sp>
      <p:sp>
        <p:nvSpPr>
          <p:cNvPr id="3" name="Footer Placeholder 2">
            <a:extLst>
              <a:ext uri="{FF2B5EF4-FFF2-40B4-BE49-F238E27FC236}">
                <a16:creationId xmlns:a16="http://schemas.microsoft.com/office/drawing/2014/main" id="{0181E9D0-2996-5A66-98CD-FEC640FC08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2B5612-6DAD-F982-713D-D6ACA652F2BB}"/>
              </a:ext>
            </a:extLst>
          </p:cNvPr>
          <p:cNvSpPr>
            <a:spLocks noGrp="1"/>
          </p:cNvSpPr>
          <p:nvPr>
            <p:ph type="sldNum" sz="quarter" idx="12"/>
          </p:nvPr>
        </p:nvSpPr>
        <p:spPr/>
        <p:txBody>
          <a:bodyPr/>
          <a:lstStyle/>
          <a:p>
            <a:fld id="{FE310B3C-AC63-4811-BDA1-10049BEF13BA}" type="slidenum">
              <a:rPr lang="en-US" smtClean="0"/>
              <a:t>‹#›</a:t>
            </a:fld>
            <a:endParaRPr lang="en-US"/>
          </a:p>
        </p:txBody>
      </p:sp>
    </p:spTree>
    <p:extLst>
      <p:ext uri="{BB962C8B-B14F-4D97-AF65-F5344CB8AC3E}">
        <p14:creationId xmlns:p14="http://schemas.microsoft.com/office/powerpoint/2010/main" val="1991269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8DB1-B206-2125-1948-97F791F7F8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1CF958-A00B-7C06-0742-9697DDAA2E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0C1790-1184-C179-6426-A0297EF7C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EFBD74-EE1B-2E12-604F-3FD07A14F9FC}"/>
              </a:ext>
            </a:extLst>
          </p:cNvPr>
          <p:cNvSpPr>
            <a:spLocks noGrp="1"/>
          </p:cNvSpPr>
          <p:nvPr>
            <p:ph type="dt" sz="half" idx="10"/>
          </p:nvPr>
        </p:nvSpPr>
        <p:spPr/>
        <p:txBody>
          <a:bodyPr/>
          <a:lstStyle/>
          <a:p>
            <a:fld id="{684CAE0C-D0C0-48D6-9323-FC25764590DF}" type="datetimeFigureOut">
              <a:rPr lang="en-US" smtClean="0"/>
              <a:t>1/29/2025</a:t>
            </a:fld>
            <a:endParaRPr lang="en-US"/>
          </a:p>
        </p:txBody>
      </p:sp>
      <p:sp>
        <p:nvSpPr>
          <p:cNvPr id="6" name="Footer Placeholder 5">
            <a:extLst>
              <a:ext uri="{FF2B5EF4-FFF2-40B4-BE49-F238E27FC236}">
                <a16:creationId xmlns:a16="http://schemas.microsoft.com/office/drawing/2014/main" id="{8C5E8D3F-155A-DE73-0B38-CE409680B4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0876F4-B2A0-5E4F-1867-55F5339FD93C}"/>
              </a:ext>
            </a:extLst>
          </p:cNvPr>
          <p:cNvSpPr>
            <a:spLocks noGrp="1"/>
          </p:cNvSpPr>
          <p:nvPr>
            <p:ph type="sldNum" sz="quarter" idx="12"/>
          </p:nvPr>
        </p:nvSpPr>
        <p:spPr/>
        <p:txBody>
          <a:bodyPr/>
          <a:lstStyle/>
          <a:p>
            <a:fld id="{FE310B3C-AC63-4811-BDA1-10049BEF13BA}" type="slidenum">
              <a:rPr lang="en-US" smtClean="0"/>
              <a:t>‹#›</a:t>
            </a:fld>
            <a:endParaRPr lang="en-US"/>
          </a:p>
        </p:txBody>
      </p:sp>
    </p:spTree>
    <p:extLst>
      <p:ext uri="{BB962C8B-B14F-4D97-AF65-F5344CB8AC3E}">
        <p14:creationId xmlns:p14="http://schemas.microsoft.com/office/powerpoint/2010/main" val="42705439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9EAB4-205B-05FA-49B5-3C5B3426D3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11D99C-A5E3-1FCD-2C1F-959156DA94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C24DF5-8A63-6972-8508-9B8529977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826508-BA8B-FE84-8822-43EADE540090}"/>
              </a:ext>
            </a:extLst>
          </p:cNvPr>
          <p:cNvSpPr>
            <a:spLocks noGrp="1"/>
          </p:cNvSpPr>
          <p:nvPr>
            <p:ph type="dt" sz="half" idx="10"/>
          </p:nvPr>
        </p:nvSpPr>
        <p:spPr/>
        <p:txBody>
          <a:bodyPr/>
          <a:lstStyle/>
          <a:p>
            <a:fld id="{684CAE0C-D0C0-48D6-9323-FC25764590DF}" type="datetimeFigureOut">
              <a:rPr lang="en-US" smtClean="0"/>
              <a:t>1/29/2025</a:t>
            </a:fld>
            <a:endParaRPr lang="en-US"/>
          </a:p>
        </p:txBody>
      </p:sp>
      <p:sp>
        <p:nvSpPr>
          <p:cNvPr id="6" name="Footer Placeholder 5">
            <a:extLst>
              <a:ext uri="{FF2B5EF4-FFF2-40B4-BE49-F238E27FC236}">
                <a16:creationId xmlns:a16="http://schemas.microsoft.com/office/drawing/2014/main" id="{2D21DE5E-A8F4-76A4-D176-E55C4D4A5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673437-EC18-249F-5F05-42F07B42EE51}"/>
              </a:ext>
            </a:extLst>
          </p:cNvPr>
          <p:cNvSpPr>
            <a:spLocks noGrp="1"/>
          </p:cNvSpPr>
          <p:nvPr>
            <p:ph type="sldNum" sz="quarter" idx="12"/>
          </p:nvPr>
        </p:nvSpPr>
        <p:spPr/>
        <p:txBody>
          <a:bodyPr/>
          <a:lstStyle/>
          <a:p>
            <a:fld id="{FE310B3C-AC63-4811-BDA1-10049BEF13BA}" type="slidenum">
              <a:rPr lang="en-US" smtClean="0"/>
              <a:t>‹#›</a:t>
            </a:fld>
            <a:endParaRPr lang="en-US"/>
          </a:p>
        </p:txBody>
      </p:sp>
    </p:spTree>
    <p:extLst>
      <p:ext uri="{BB962C8B-B14F-4D97-AF65-F5344CB8AC3E}">
        <p14:creationId xmlns:p14="http://schemas.microsoft.com/office/powerpoint/2010/main" val="18956223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936B6-A394-18AE-16CE-1FCE0F9580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DFE27C-1C04-CBF6-406D-176AD571C1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EE8F58-CBFD-5BFD-6AA8-A993BA6FFE42}"/>
              </a:ext>
            </a:extLst>
          </p:cNvPr>
          <p:cNvSpPr>
            <a:spLocks noGrp="1"/>
          </p:cNvSpPr>
          <p:nvPr>
            <p:ph type="dt" sz="half" idx="10"/>
          </p:nvPr>
        </p:nvSpPr>
        <p:spPr/>
        <p:txBody>
          <a:bodyPr/>
          <a:lstStyle/>
          <a:p>
            <a:fld id="{684CAE0C-D0C0-48D6-9323-FC25764590DF}" type="datetimeFigureOut">
              <a:rPr lang="en-US" smtClean="0"/>
              <a:t>1/29/2025</a:t>
            </a:fld>
            <a:endParaRPr lang="en-US"/>
          </a:p>
        </p:txBody>
      </p:sp>
      <p:sp>
        <p:nvSpPr>
          <p:cNvPr id="5" name="Footer Placeholder 4">
            <a:extLst>
              <a:ext uri="{FF2B5EF4-FFF2-40B4-BE49-F238E27FC236}">
                <a16:creationId xmlns:a16="http://schemas.microsoft.com/office/drawing/2014/main" id="{D907E5E4-F729-9E79-790C-DB672BF1FA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F9BB3-F6F7-FB82-687B-62F7CA1EA335}"/>
              </a:ext>
            </a:extLst>
          </p:cNvPr>
          <p:cNvSpPr>
            <a:spLocks noGrp="1"/>
          </p:cNvSpPr>
          <p:nvPr>
            <p:ph type="sldNum" sz="quarter" idx="12"/>
          </p:nvPr>
        </p:nvSpPr>
        <p:spPr/>
        <p:txBody>
          <a:bodyPr/>
          <a:lstStyle/>
          <a:p>
            <a:fld id="{FE310B3C-AC63-4811-BDA1-10049BEF13BA}" type="slidenum">
              <a:rPr lang="en-US" smtClean="0"/>
              <a:t>‹#›</a:t>
            </a:fld>
            <a:endParaRPr lang="en-US"/>
          </a:p>
        </p:txBody>
      </p:sp>
    </p:spTree>
    <p:extLst>
      <p:ext uri="{BB962C8B-B14F-4D97-AF65-F5344CB8AC3E}">
        <p14:creationId xmlns:p14="http://schemas.microsoft.com/office/powerpoint/2010/main" val="9508413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34465C-9C67-FDFA-AA5F-4C12E6BAB6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3CB7FB-2CFE-7C1D-D7F0-44E1F029DF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28795-6E08-6C8F-B3E2-1F0B6B368442}"/>
              </a:ext>
            </a:extLst>
          </p:cNvPr>
          <p:cNvSpPr>
            <a:spLocks noGrp="1"/>
          </p:cNvSpPr>
          <p:nvPr>
            <p:ph type="dt" sz="half" idx="10"/>
          </p:nvPr>
        </p:nvSpPr>
        <p:spPr/>
        <p:txBody>
          <a:bodyPr/>
          <a:lstStyle/>
          <a:p>
            <a:fld id="{684CAE0C-D0C0-48D6-9323-FC25764590DF}" type="datetimeFigureOut">
              <a:rPr lang="en-US" smtClean="0"/>
              <a:t>1/29/2025</a:t>
            </a:fld>
            <a:endParaRPr lang="en-US"/>
          </a:p>
        </p:txBody>
      </p:sp>
      <p:sp>
        <p:nvSpPr>
          <p:cNvPr id="5" name="Footer Placeholder 4">
            <a:extLst>
              <a:ext uri="{FF2B5EF4-FFF2-40B4-BE49-F238E27FC236}">
                <a16:creationId xmlns:a16="http://schemas.microsoft.com/office/drawing/2014/main" id="{4367A06E-3C3B-5EC1-1986-8EFD62FB6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D9E79-4169-0424-B63C-46BC9F67A0C3}"/>
              </a:ext>
            </a:extLst>
          </p:cNvPr>
          <p:cNvSpPr>
            <a:spLocks noGrp="1"/>
          </p:cNvSpPr>
          <p:nvPr>
            <p:ph type="sldNum" sz="quarter" idx="12"/>
          </p:nvPr>
        </p:nvSpPr>
        <p:spPr/>
        <p:txBody>
          <a:bodyPr/>
          <a:lstStyle/>
          <a:p>
            <a:fld id="{FE310B3C-AC63-4811-BDA1-10049BEF13BA}" type="slidenum">
              <a:rPr lang="en-US" smtClean="0"/>
              <a:t>‹#›</a:t>
            </a:fld>
            <a:endParaRPr lang="en-US"/>
          </a:p>
        </p:txBody>
      </p:sp>
    </p:spTree>
    <p:extLst>
      <p:ext uri="{BB962C8B-B14F-4D97-AF65-F5344CB8AC3E}">
        <p14:creationId xmlns:p14="http://schemas.microsoft.com/office/powerpoint/2010/main" val="483859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95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9D5D-E93A-3D83-3727-7DE100627707}"/>
              </a:ext>
            </a:extLst>
          </p:cNvPr>
          <p:cNvSpPr>
            <a:spLocks noGrp="1"/>
          </p:cNvSpPr>
          <p:nvPr>
            <p:ph type="ctrTitle"/>
          </p:nvPr>
        </p:nvSpPr>
        <p:spPr>
          <a:xfrm>
            <a:off x="952500" y="742949"/>
            <a:ext cx="9144000" cy="1909763"/>
          </a:xfrm>
        </p:spPr>
        <p:txBody>
          <a:bodyPr anchor="b"/>
          <a:lstStyle>
            <a:lvl1pPr algn="l">
              <a:defRPr sz="6000" baseline="0"/>
            </a:lvl1pPr>
          </a:lstStyle>
          <a:p>
            <a:r>
              <a:rPr lang="en-US"/>
              <a:t>Click to edit Master title style</a:t>
            </a:r>
          </a:p>
        </p:txBody>
      </p:sp>
      <p:sp>
        <p:nvSpPr>
          <p:cNvPr id="3" name="Subtitle 2">
            <a:extLst>
              <a:ext uri="{FF2B5EF4-FFF2-40B4-BE49-F238E27FC236}">
                <a16:creationId xmlns:a16="http://schemas.microsoft.com/office/drawing/2014/main" id="{6F6A32D3-FAA4-CF89-A0F2-E6518834AB6F}"/>
              </a:ext>
            </a:extLst>
          </p:cNvPr>
          <p:cNvSpPr>
            <a:spLocks noGrp="1"/>
          </p:cNvSpPr>
          <p:nvPr>
            <p:ph type="subTitle" idx="1"/>
          </p:nvPr>
        </p:nvSpPr>
        <p:spPr>
          <a:xfrm>
            <a:off x="952500" y="29924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5C3779-7958-A86C-04C5-FFA63782DE59}"/>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6C5E9D07-2220-E1DB-E117-2F28379BE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67ACC-A6AD-71C1-8C35-9E91E1ACED38}"/>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2674847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0DDDE-6C24-A109-BA9B-28CB57733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B4305-584F-26F1-BC54-2ADD5B14F0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BC99-9CA2-97F4-99CE-19A40011105A}"/>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7D0C33F4-A3AE-97FB-3CC7-7BAFE84A4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31AB9-3E36-D1E3-4411-C878478C4AA2}"/>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2718574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755F-DB26-C9E8-DF21-D88A8865F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6218B8-E16F-19EE-79B5-9CE490723B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9D7F70-7273-3CD0-3C3D-FEE2B05B1670}"/>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CD0EE692-F6B7-3E7D-3AAD-E5F51DF86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5795D-83CE-92DB-A846-B2B6771FA913}"/>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2085495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5A5B-E222-D0D8-A143-1C043A8FB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157C0B-FE9A-5D45-F823-193AAC7BCC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F65714-B493-4B8F-259C-575223924F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E8FCE7-65C5-1F3D-ECB3-CCA59552C3B0}"/>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6" name="Footer Placeholder 5">
            <a:extLst>
              <a:ext uri="{FF2B5EF4-FFF2-40B4-BE49-F238E27FC236}">
                <a16:creationId xmlns:a16="http://schemas.microsoft.com/office/drawing/2014/main" id="{B8BB70B5-3962-E6DC-8A5C-6DED7D1F07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ED6C84-CE32-CB7C-66EB-8BB5BF2A7D53}"/>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2836350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A52B-B1E9-8B2D-65D3-D2B9F2994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B33F6A-4EB8-41F1-87E5-3A89D33E50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DE3DD0-48B7-D91D-920A-1E348B6DD6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5E189E-29B0-E7B7-7C2A-A6D2D9DD7E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295FD-C299-E933-011C-6FEB1EE8BD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0CC2ED-C4CF-7597-CDD7-08991945B2F1}"/>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8" name="Footer Placeholder 7">
            <a:extLst>
              <a:ext uri="{FF2B5EF4-FFF2-40B4-BE49-F238E27FC236}">
                <a16:creationId xmlns:a16="http://schemas.microsoft.com/office/drawing/2014/main" id="{34CC7281-BAA9-1250-7233-A89C677047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F68318-D3C1-B0C4-9625-334B7280021A}"/>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3630530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1A5D-BF51-F05D-42AC-AB72630AEE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C3CFFF-B886-BDCF-8120-3530BD574449}"/>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4" name="Footer Placeholder 3">
            <a:extLst>
              <a:ext uri="{FF2B5EF4-FFF2-40B4-BE49-F238E27FC236}">
                <a16:creationId xmlns:a16="http://schemas.microsoft.com/office/drawing/2014/main" id="{AC971F9E-83D1-A87F-3032-B7C15045E4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26F7C7-C02F-1728-1661-F858B9E335BF}"/>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2613272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9D5D-E93A-3D83-3727-7DE100627707}"/>
              </a:ext>
            </a:extLst>
          </p:cNvPr>
          <p:cNvSpPr>
            <a:spLocks noGrp="1"/>
          </p:cNvSpPr>
          <p:nvPr>
            <p:ph type="ctrTitle"/>
          </p:nvPr>
        </p:nvSpPr>
        <p:spPr>
          <a:xfrm>
            <a:off x="952500" y="742949"/>
            <a:ext cx="9144000" cy="1909763"/>
          </a:xfrm>
        </p:spPr>
        <p:txBody>
          <a:bodyPr anchor="b"/>
          <a:lstStyle>
            <a:lvl1pPr algn="l">
              <a:defRPr sz="6000" baseline="0"/>
            </a:lvl1pPr>
          </a:lstStyle>
          <a:p>
            <a:r>
              <a:rPr lang="en-US"/>
              <a:t>Click to edit Master title style</a:t>
            </a:r>
          </a:p>
        </p:txBody>
      </p:sp>
      <p:sp>
        <p:nvSpPr>
          <p:cNvPr id="3" name="Subtitle 2">
            <a:extLst>
              <a:ext uri="{FF2B5EF4-FFF2-40B4-BE49-F238E27FC236}">
                <a16:creationId xmlns:a16="http://schemas.microsoft.com/office/drawing/2014/main" id="{6F6A32D3-FAA4-CF89-A0F2-E6518834AB6F}"/>
              </a:ext>
            </a:extLst>
          </p:cNvPr>
          <p:cNvSpPr>
            <a:spLocks noGrp="1"/>
          </p:cNvSpPr>
          <p:nvPr>
            <p:ph type="subTitle" idx="1"/>
          </p:nvPr>
        </p:nvSpPr>
        <p:spPr>
          <a:xfrm>
            <a:off x="952500" y="29924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5769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05D87-D2BF-71D4-1BBF-D060C0ED2D0E}"/>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3" name="Footer Placeholder 2">
            <a:extLst>
              <a:ext uri="{FF2B5EF4-FFF2-40B4-BE49-F238E27FC236}">
                <a16:creationId xmlns:a16="http://schemas.microsoft.com/office/drawing/2014/main" id="{8AB548A4-61CB-67AE-A0A4-EA4832DC9F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098E40-EA7E-8265-A72C-161973C3EC75}"/>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611084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8121-8CA6-BF19-C140-FE486178E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B8C30E-F5F1-0029-DAF2-AC8643C3E5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2B549D-7D88-9038-F0DE-9FDD84B53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0716A4-B702-99CA-BFCA-736D6A3C18C2}"/>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6" name="Footer Placeholder 5">
            <a:extLst>
              <a:ext uri="{FF2B5EF4-FFF2-40B4-BE49-F238E27FC236}">
                <a16:creationId xmlns:a16="http://schemas.microsoft.com/office/drawing/2014/main" id="{3CC5DA1A-EE78-BD47-5FB2-8112AFFC06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289169-1C3E-6986-3FF0-EC6FE2CA62FF}"/>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1099194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55EA-24EE-870D-B4D8-74EF0A3CB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C54A75-9081-A4C1-DC95-A5B3B3E08F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BCACDA-5AA9-D92F-1051-B8BF53E34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8A859C-CEFC-2F08-9164-0DB4A457C259}"/>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6" name="Footer Placeholder 5">
            <a:extLst>
              <a:ext uri="{FF2B5EF4-FFF2-40B4-BE49-F238E27FC236}">
                <a16:creationId xmlns:a16="http://schemas.microsoft.com/office/drawing/2014/main" id="{D00F459E-9B99-9159-3487-65DEFEB92E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F94AEB-E110-4E97-96F6-F6B66898A5E3}"/>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4221649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BF8A9-9195-9F6C-4FA9-E6F5DC93B8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09414-C3A4-EE3F-BFD8-DA955D68B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EDF2B-41FE-1D6E-C2D2-BA9AAAE97B14}"/>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BA4B1B2A-4418-0F4F-687A-DDE13B49C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EB6F8-AB83-B9D8-9BB1-2939A3C40999}"/>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1078304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54D57-A274-2004-907A-FE0A8BBA82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93696-79D5-6587-D64C-88275A5386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A7037-3A1C-74A9-54F5-9939EFE14432}"/>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9B6D3FBA-9A97-13F2-2745-77B134D49D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4B7C9-6338-F6BD-2B3D-F1EE4B79B6FC}"/>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25331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725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9D5D-E93A-3D83-3727-7DE100627707}"/>
              </a:ext>
            </a:extLst>
          </p:cNvPr>
          <p:cNvSpPr>
            <a:spLocks noGrp="1"/>
          </p:cNvSpPr>
          <p:nvPr>
            <p:ph type="ctrTitle"/>
          </p:nvPr>
        </p:nvSpPr>
        <p:spPr>
          <a:xfrm>
            <a:off x="952500" y="742949"/>
            <a:ext cx="9144000" cy="1909763"/>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6F6A32D3-FAA4-CF89-A0F2-E6518834AB6F}"/>
              </a:ext>
            </a:extLst>
          </p:cNvPr>
          <p:cNvSpPr>
            <a:spLocks noGrp="1"/>
          </p:cNvSpPr>
          <p:nvPr>
            <p:ph type="subTitle" idx="1"/>
          </p:nvPr>
        </p:nvSpPr>
        <p:spPr>
          <a:xfrm>
            <a:off x="952500" y="29924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5C3779-7958-A86C-04C5-FFA63782DE59}"/>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6C5E9D07-2220-E1DB-E117-2F28379BED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667ACC-A6AD-71C1-8C35-9E91E1ACED38}"/>
              </a:ext>
            </a:extLst>
          </p:cNvPr>
          <p:cNvSpPr>
            <a:spLocks noGrp="1"/>
          </p:cNvSpPr>
          <p:nvPr>
            <p:ph type="sldNum" sz="quarter" idx="12"/>
          </p:nvPr>
        </p:nvSpPr>
        <p:spPr>
          <a:xfrm>
            <a:off x="8610600" y="6356350"/>
            <a:ext cx="2743200" cy="365125"/>
          </a:xfrm>
          <a:prstGeom prst="rect">
            <a:avLst/>
          </a:prstGeom>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1818972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0DDDE-6C24-A109-BA9B-28CB57733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B4305-584F-26F1-BC54-2ADD5B14F0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BC99-9CA2-97F4-99CE-19A40011105A}"/>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7D0C33F4-A3AE-97FB-3CC7-7BAFE84A4F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931AB9-3E36-D1E3-4411-C878478C4AA2}"/>
              </a:ext>
            </a:extLst>
          </p:cNvPr>
          <p:cNvSpPr>
            <a:spLocks noGrp="1"/>
          </p:cNvSpPr>
          <p:nvPr>
            <p:ph type="sldNum" sz="quarter" idx="12"/>
          </p:nvPr>
        </p:nvSpPr>
        <p:spPr>
          <a:xfrm>
            <a:off x="8610600" y="6356350"/>
            <a:ext cx="2743200" cy="365125"/>
          </a:xfrm>
          <a:prstGeom prst="rect">
            <a:avLst/>
          </a:prstGeom>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8021584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755F-DB26-C9E8-DF21-D88A8865F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6218B8-E16F-19EE-79B5-9CE490723B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9D7F70-7273-3CD0-3C3D-FEE2B05B1670}"/>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CD0EE692-F6B7-3E7D-3AAD-E5F51DF869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65795D-83CE-92DB-A846-B2B6771FA913}"/>
              </a:ext>
            </a:extLst>
          </p:cNvPr>
          <p:cNvSpPr>
            <a:spLocks noGrp="1"/>
          </p:cNvSpPr>
          <p:nvPr>
            <p:ph type="sldNum" sz="quarter" idx="12"/>
          </p:nvPr>
        </p:nvSpPr>
        <p:spPr>
          <a:xfrm>
            <a:off x="8610600" y="6356350"/>
            <a:ext cx="2743200" cy="365125"/>
          </a:xfrm>
          <a:prstGeom prst="rect">
            <a:avLst/>
          </a:prstGeom>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1769518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5A5B-E222-D0D8-A143-1C043A8FB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157C0B-FE9A-5D45-F823-193AAC7BCC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F65714-B493-4B8F-259C-575223924F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E8FCE7-65C5-1F3D-ECB3-CCA59552C3B0}"/>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6" name="Footer Placeholder 5">
            <a:extLst>
              <a:ext uri="{FF2B5EF4-FFF2-40B4-BE49-F238E27FC236}">
                <a16:creationId xmlns:a16="http://schemas.microsoft.com/office/drawing/2014/main" id="{B8BB70B5-3962-E6DC-8A5C-6DED7D1F07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ED6C84-CE32-CB7C-66EB-8BB5BF2A7D53}"/>
              </a:ext>
            </a:extLst>
          </p:cNvPr>
          <p:cNvSpPr>
            <a:spLocks noGrp="1"/>
          </p:cNvSpPr>
          <p:nvPr>
            <p:ph type="sldNum" sz="quarter" idx="12"/>
          </p:nvPr>
        </p:nvSpPr>
        <p:spPr>
          <a:xfrm>
            <a:off x="8610600" y="6356350"/>
            <a:ext cx="2743200" cy="365125"/>
          </a:xfrm>
          <a:prstGeom prst="rect">
            <a:avLst/>
          </a:prstGeom>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3657803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0DDDE-6C24-A109-BA9B-28CB57733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B4305-584F-26F1-BC54-2ADD5B14F0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75395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A52B-B1E9-8B2D-65D3-D2B9F2994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B33F6A-4EB8-41F1-87E5-3A89D33E50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DE3DD0-48B7-D91D-920A-1E348B6DD6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5E189E-29B0-E7B7-7C2A-A6D2D9DD7E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295FD-C299-E933-011C-6FEB1EE8BD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0CC2ED-C4CF-7597-CDD7-08991945B2F1}"/>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8" name="Footer Placeholder 7">
            <a:extLst>
              <a:ext uri="{FF2B5EF4-FFF2-40B4-BE49-F238E27FC236}">
                <a16:creationId xmlns:a16="http://schemas.microsoft.com/office/drawing/2014/main" id="{34CC7281-BAA9-1250-7233-A89C677047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AF68318-D3C1-B0C4-9625-334B7280021A}"/>
              </a:ext>
            </a:extLst>
          </p:cNvPr>
          <p:cNvSpPr>
            <a:spLocks noGrp="1"/>
          </p:cNvSpPr>
          <p:nvPr>
            <p:ph type="sldNum" sz="quarter" idx="12"/>
          </p:nvPr>
        </p:nvSpPr>
        <p:spPr>
          <a:xfrm>
            <a:off x="8610600" y="6356350"/>
            <a:ext cx="2743200" cy="365125"/>
          </a:xfrm>
          <a:prstGeom prst="rect">
            <a:avLst/>
          </a:prstGeom>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19516144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1A5D-BF51-F05D-42AC-AB72630AEE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C3CFFF-B886-BDCF-8120-3530BD574449}"/>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4" name="Footer Placeholder 3">
            <a:extLst>
              <a:ext uri="{FF2B5EF4-FFF2-40B4-BE49-F238E27FC236}">
                <a16:creationId xmlns:a16="http://schemas.microsoft.com/office/drawing/2014/main" id="{AC971F9E-83D1-A87F-3032-B7C15045E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26F7C7-C02F-1728-1661-F858B9E335BF}"/>
              </a:ext>
            </a:extLst>
          </p:cNvPr>
          <p:cNvSpPr>
            <a:spLocks noGrp="1"/>
          </p:cNvSpPr>
          <p:nvPr>
            <p:ph type="sldNum" sz="quarter" idx="12"/>
          </p:nvPr>
        </p:nvSpPr>
        <p:spPr>
          <a:xfrm>
            <a:off x="8610600" y="6356350"/>
            <a:ext cx="2743200" cy="365125"/>
          </a:xfrm>
          <a:prstGeom prst="rect">
            <a:avLst/>
          </a:prstGeom>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523459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05D87-D2BF-71D4-1BBF-D060C0ED2D0E}"/>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3" name="Footer Placeholder 2">
            <a:extLst>
              <a:ext uri="{FF2B5EF4-FFF2-40B4-BE49-F238E27FC236}">
                <a16:creationId xmlns:a16="http://schemas.microsoft.com/office/drawing/2014/main" id="{8AB548A4-61CB-67AE-A0A4-EA4832DC9F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098E40-EA7E-8265-A72C-161973C3EC75}"/>
              </a:ext>
            </a:extLst>
          </p:cNvPr>
          <p:cNvSpPr>
            <a:spLocks noGrp="1"/>
          </p:cNvSpPr>
          <p:nvPr>
            <p:ph type="sldNum" sz="quarter" idx="12"/>
          </p:nvPr>
        </p:nvSpPr>
        <p:spPr>
          <a:xfrm>
            <a:off x="8610600" y="6356350"/>
            <a:ext cx="2743200" cy="365125"/>
          </a:xfrm>
          <a:prstGeom prst="rect">
            <a:avLst/>
          </a:prstGeom>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3258279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8121-8CA6-BF19-C140-FE486178E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B8C30E-F5F1-0029-DAF2-AC8643C3E5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2B549D-7D88-9038-F0DE-9FDD84B53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0716A4-B702-99CA-BFCA-736D6A3C18C2}"/>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6" name="Footer Placeholder 5">
            <a:extLst>
              <a:ext uri="{FF2B5EF4-FFF2-40B4-BE49-F238E27FC236}">
                <a16:creationId xmlns:a16="http://schemas.microsoft.com/office/drawing/2014/main" id="{3CC5DA1A-EE78-BD47-5FB2-8112AFFC06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289169-1C3E-6986-3FF0-EC6FE2CA62FF}"/>
              </a:ext>
            </a:extLst>
          </p:cNvPr>
          <p:cNvSpPr>
            <a:spLocks noGrp="1"/>
          </p:cNvSpPr>
          <p:nvPr>
            <p:ph type="sldNum" sz="quarter" idx="12"/>
          </p:nvPr>
        </p:nvSpPr>
        <p:spPr>
          <a:xfrm>
            <a:off x="8610600" y="6356350"/>
            <a:ext cx="2743200" cy="365125"/>
          </a:xfrm>
          <a:prstGeom prst="rect">
            <a:avLst/>
          </a:prstGeom>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373762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55EA-24EE-870D-B4D8-74EF0A3CB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C54A75-9081-A4C1-DC95-A5B3B3E08F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BCACDA-5AA9-D92F-1051-B8BF53E34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8A859C-CEFC-2F08-9164-0DB4A457C259}"/>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6" name="Footer Placeholder 5">
            <a:extLst>
              <a:ext uri="{FF2B5EF4-FFF2-40B4-BE49-F238E27FC236}">
                <a16:creationId xmlns:a16="http://schemas.microsoft.com/office/drawing/2014/main" id="{D00F459E-9B99-9159-3487-65DEFEB92E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F94AEB-E110-4E97-96F6-F6B66898A5E3}"/>
              </a:ext>
            </a:extLst>
          </p:cNvPr>
          <p:cNvSpPr>
            <a:spLocks noGrp="1"/>
          </p:cNvSpPr>
          <p:nvPr>
            <p:ph type="sldNum" sz="quarter" idx="12"/>
          </p:nvPr>
        </p:nvSpPr>
        <p:spPr>
          <a:xfrm>
            <a:off x="8610600" y="6356350"/>
            <a:ext cx="2743200" cy="365125"/>
          </a:xfrm>
          <a:prstGeom prst="rect">
            <a:avLst/>
          </a:prstGeom>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3602402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BF8A9-9195-9F6C-4FA9-E6F5DC93B8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09414-C3A4-EE3F-BFD8-DA955D68B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EDF2B-41FE-1D6E-C2D2-BA9AAAE97B14}"/>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BA4B1B2A-4418-0F4F-687A-DDE13B49CE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1EB6F8-AB83-B9D8-9BB1-2939A3C40999}"/>
              </a:ext>
            </a:extLst>
          </p:cNvPr>
          <p:cNvSpPr>
            <a:spLocks noGrp="1"/>
          </p:cNvSpPr>
          <p:nvPr>
            <p:ph type="sldNum" sz="quarter" idx="12"/>
          </p:nvPr>
        </p:nvSpPr>
        <p:spPr>
          <a:xfrm>
            <a:off x="8610600" y="6356350"/>
            <a:ext cx="2743200" cy="365125"/>
          </a:xfrm>
          <a:prstGeom prst="rect">
            <a:avLst/>
          </a:prstGeom>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3216011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54D57-A274-2004-907A-FE0A8BBA82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93696-79D5-6587-D64C-88275A5386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A7037-3A1C-74A9-54F5-9939EFE14432}"/>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9B6D3FBA-9A97-13F2-2745-77B134D49D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F4B7C9-6338-F6BD-2B3D-F1EE4B79B6FC}"/>
              </a:ext>
            </a:extLst>
          </p:cNvPr>
          <p:cNvSpPr>
            <a:spLocks noGrp="1"/>
          </p:cNvSpPr>
          <p:nvPr>
            <p:ph type="sldNum" sz="quarter" idx="12"/>
          </p:nvPr>
        </p:nvSpPr>
        <p:spPr>
          <a:xfrm>
            <a:off x="8610600" y="6356350"/>
            <a:ext cx="2743200" cy="365125"/>
          </a:xfrm>
          <a:prstGeom prst="rect">
            <a:avLst/>
          </a:prstGeom>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175118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811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9D5D-E93A-3D83-3727-7DE1006277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6A32D3-FAA4-CF89-A0F2-E6518834AB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5C3779-7958-A86C-04C5-FFA63782DE59}"/>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6C5E9D07-2220-E1DB-E117-2F28379BE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67ACC-A6AD-71C1-8C35-9E91E1ACED38}"/>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385340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0DDDE-6C24-A109-BA9B-28CB57733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B4305-584F-26F1-BC54-2ADD5B14F0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BC99-9CA2-97F4-99CE-19A40011105A}"/>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7D0C33F4-A3AE-97FB-3CC7-7BAFE84A4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31AB9-3E36-D1E3-4411-C878478C4AA2}"/>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718289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755F-DB26-C9E8-DF21-D88A8865F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6218B8-E16F-19EE-79B5-9CE490723B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63143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755F-DB26-C9E8-DF21-D88A8865F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6218B8-E16F-19EE-79B5-9CE490723B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9D7F70-7273-3CD0-3C3D-FEE2B05B1670}"/>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CD0EE692-F6B7-3E7D-3AAD-E5F51DF86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5795D-83CE-92DB-A846-B2B6771FA913}"/>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3925151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5A5B-E222-D0D8-A143-1C043A8FB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157C0B-FE9A-5D45-F823-193AAC7BCC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F65714-B493-4B8F-259C-575223924F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E8FCE7-65C5-1F3D-ECB3-CCA59552C3B0}"/>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6" name="Footer Placeholder 5">
            <a:extLst>
              <a:ext uri="{FF2B5EF4-FFF2-40B4-BE49-F238E27FC236}">
                <a16:creationId xmlns:a16="http://schemas.microsoft.com/office/drawing/2014/main" id="{B8BB70B5-3962-E6DC-8A5C-6DED7D1F07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ED6C84-CE32-CB7C-66EB-8BB5BF2A7D53}"/>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29930554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A52B-B1E9-8B2D-65D3-D2B9F2994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B33F6A-4EB8-41F1-87E5-3A89D33E50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DE3DD0-48B7-D91D-920A-1E348B6DD6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5E189E-29B0-E7B7-7C2A-A6D2D9DD7E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295FD-C299-E933-011C-6FEB1EE8BD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0CC2ED-C4CF-7597-CDD7-08991945B2F1}"/>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8" name="Footer Placeholder 7">
            <a:extLst>
              <a:ext uri="{FF2B5EF4-FFF2-40B4-BE49-F238E27FC236}">
                <a16:creationId xmlns:a16="http://schemas.microsoft.com/office/drawing/2014/main" id="{34CC7281-BAA9-1250-7233-A89C677047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F68318-D3C1-B0C4-9625-334B7280021A}"/>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3355424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1A5D-BF51-F05D-42AC-AB72630AEE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C3CFFF-B886-BDCF-8120-3530BD574449}"/>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4" name="Footer Placeholder 3">
            <a:extLst>
              <a:ext uri="{FF2B5EF4-FFF2-40B4-BE49-F238E27FC236}">
                <a16:creationId xmlns:a16="http://schemas.microsoft.com/office/drawing/2014/main" id="{AC971F9E-83D1-A87F-3032-B7C15045E4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26F7C7-C02F-1728-1661-F858B9E335BF}"/>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2732547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05D87-D2BF-71D4-1BBF-D060C0ED2D0E}"/>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3" name="Footer Placeholder 2">
            <a:extLst>
              <a:ext uri="{FF2B5EF4-FFF2-40B4-BE49-F238E27FC236}">
                <a16:creationId xmlns:a16="http://schemas.microsoft.com/office/drawing/2014/main" id="{8AB548A4-61CB-67AE-A0A4-EA4832DC9F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098E40-EA7E-8265-A72C-161973C3EC75}"/>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2574371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8121-8CA6-BF19-C140-FE486178E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B8C30E-F5F1-0029-DAF2-AC8643C3E5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2B549D-7D88-9038-F0DE-9FDD84B53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0716A4-B702-99CA-BFCA-736D6A3C18C2}"/>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6" name="Footer Placeholder 5">
            <a:extLst>
              <a:ext uri="{FF2B5EF4-FFF2-40B4-BE49-F238E27FC236}">
                <a16:creationId xmlns:a16="http://schemas.microsoft.com/office/drawing/2014/main" id="{3CC5DA1A-EE78-BD47-5FB2-8112AFFC06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289169-1C3E-6986-3FF0-EC6FE2CA62FF}"/>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14629399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55EA-24EE-870D-B4D8-74EF0A3CB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C54A75-9081-A4C1-DC95-A5B3B3E08F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BCACDA-5AA9-D92F-1051-B8BF53E34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8A859C-CEFC-2F08-9164-0DB4A457C259}"/>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6" name="Footer Placeholder 5">
            <a:extLst>
              <a:ext uri="{FF2B5EF4-FFF2-40B4-BE49-F238E27FC236}">
                <a16:creationId xmlns:a16="http://schemas.microsoft.com/office/drawing/2014/main" id="{D00F459E-9B99-9159-3487-65DEFEB92E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F94AEB-E110-4E97-96F6-F6B66898A5E3}"/>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6835859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BF8A9-9195-9F6C-4FA9-E6F5DC93B8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09414-C3A4-EE3F-BFD8-DA955D68B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EDF2B-41FE-1D6E-C2D2-BA9AAAE97B14}"/>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BA4B1B2A-4418-0F4F-687A-DDE13B49C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EB6F8-AB83-B9D8-9BB1-2939A3C40999}"/>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468924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54D57-A274-2004-907A-FE0A8BBA82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93696-79D5-6587-D64C-88275A5386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A7037-3A1C-74A9-54F5-9939EFE14432}"/>
              </a:ext>
            </a:extLst>
          </p:cNvPr>
          <p:cNvSpPr>
            <a:spLocks noGrp="1"/>
          </p:cNvSpPr>
          <p:nvPr>
            <p:ph type="dt" sz="half" idx="10"/>
          </p:nvPr>
        </p:nvSpPr>
        <p:spPr/>
        <p:txBody>
          <a:body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9B6D3FBA-9A97-13F2-2745-77B134D49D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4B7C9-6338-F6BD-2B3D-F1EE4B79B6FC}"/>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34231953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2A17E-AF65-753A-1E8C-ABB81E540B68}"/>
              </a:ext>
            </a:extLst>
          </p:cNvPr>
          <p:cNvSpPr>
            <a:spLocks noGrp="1"/>
          </p:cNvSpPr>
          <p:nvPr>
            <p:ph type="ctrTitle"/>
          </p:nvPr>
        </p:nvSpPr>
        <p:spPr>
          <a:xfrm>
            <a:off x="561975" y="1895474"/>
            <a:ext cx="9144000" cy="827087"/>
          </a:xfrm>
          <a:prstGeom prst="rect">
            <a:avLst/>
          </a:prstGeom>
        </p:spPr>
        <p:txBody>
          <a:bodyPr anchor="b"/>
          <a:lstStyle>
            <a:lvl1pPr algn="l">
              <a:defRPr sz="6000">
                <a:solidFill>
                  <a:srgbClr val="457776"/>
                </a:solidFill>
              </a:defRPr>
            </a:lvl1pPr>
          </a:lstStyle>
          <a:p>
            <a:r>
              <a:rPr lang="en-US"/>
              <a:t>Click to edit Master title style</a:t>
            </a:r>
          </a:p>
        </p:txBody>
      </p:sp>
      <p:sp>
        <p:nvSpPr>
          <p:cNvPr id="3" name="Subtitle 2">
            <a:extLst>
              <a:ext uri="{FF2B5EF4-FFF2-40B4-BE49-F238E27FC236}">
                <a16:creationId xmlns:a16="http://schemas.microsoft.com/office/drawing/2014/main" id="{B6016660-1191-B80D-0517-8A214E00FDDD}"/>
              </a:ext>
            </a:extLst>
          </p:cNvPr>
          <p:cNvSpPr>
            <a:spLocks noGrp="1"/>
          </p:cNvSpPr>
          <p:nvPr>
            <p:ph type="subTitle" idx="1" hasCustomPrompt="1"/>
          </p:nvPr>
        </p:nvSpPr>
        <p:spPr>
          <a:xfrm>
            <a:off x="561975" y="3097213"/>
            <a:ext cx="9144000" cy="1655762"/>
          </a:xfrm>
        </p:spPr>
        <p:txBody>
          <a:bodyPr/>
          <a:lstStyle>
            <a:lvl1pPr marL="0" indent="0" algn="l">
              <a:buNone/>
              <a:defRPr sz="2400">
                <a:solidFill>
                  <a:srgbClr val="45777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solidFill>
                  <a:srgbClr val="457776"/>
                </a:solidFill>
              </a:rPr>
              <a:t>Presenter Name | Date</a:t>
            </a:r>
          </a:p>
        </p:txBody>
      </p:sp>
      <p:sp>
        <p:nvSpPr>
          <p:cNvPr id="4" name="Date Placeholder 3">
            <a:extLst>
              <a:ext uri="{FF2B5EF4-FFF2-40B4-BE49-F238E27FC236}">
                <a16:creationId xmlns:a16="http://schemas.microsoft.com/office/drawing/2014/main" id="{DF694EB3-BC74-010E-DF4D-D2D5AFE38BA1}"/>
              </a:ext>
            </a:extLst>
          </p:cNvPr>
          <p:cNvSpPr>
            <a:spLocks noGrp="1"/>
          </p:cNvSpPr>
          <p:nvPr>
            <p:ph type="dt" sz="half" idx="10"/>
          </p:nvPr>
        </p:nvSpPr>
        <p:spPr>
          <a:xfrm>
            <a:off x="838200" y="6356350"/>
            <a:ext cx="2743200" cy="365125"/>
          </a:xfrm>
          <a:prstGeom prst="rect">
            <a:avLst/>
          </a:prstGeom>
        </p:spPr>
        <p:txBody>
          <a:bodyPr/>
          <a:lstStyle/>
          <a:p>
            <a:fld id="{59601D6E-C34D-4D12-8E89-60B758C321C0}" type="datetimeFigureOut">
              <a:rPr lang="en-US" smtClean="0"/>
              <a:t>1/29/2025</a:t>
            </a:fld>
            <a:endParaRPr lang="en-US"/>
          </a:p>
        </p:txBody>
      </p:sp>
      <p:sp>
        <p:nvSpPr>
          <p:cNvPr id="5" name="Footer Placeholder 4">
            <a:extLst>
              <a:ext uri="{FF2B5EF4-FFF2-40B4-BE49-F238E27FC236}">
                <a16:creationId xmlns:a16="http://schemas.microsoft.com/office/drawing/2014/main" id="{C4090615-A5E9-D248-75E5-821AF48482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30AEBA-4B3C-F6A5-53A7-5E432DC775EE}"/>
              </a:ext>
            </a:extLst>
          </p:cNvPr>
          <p:cNvSpPr>
            <a:spLocks noGrp="1"/>
          </p:cNvSpPr>
          <p:nvPr>
            <p:ph type="sldNum" sz="quarter" idx="12"/>
          </p:nvPr>
        </p:nvSpPr>
        <p:spPr/>
        <p:txBody>
          <a:bodyPr/>
          <a:lstStyle/>
          <a:p>
            <a:fld id="{84DC7C12-82BF-4B17-B24D-CCF9163AD9F2}" type="slidenum">
              <a:rPr lang="en-US" smtClean="0"/>
              <a:t>‹#›</a:t>
            </a:fld>
            <a:endParaRPr lang="en-US"/>
          </a:p>
        </p:txBody>
      </p:sp>
    </p:spTree>
    <p:extLst>
      <p:ext uri="{BB962C8B-B14F-4D97-AF65-F5344CB8AC3E}">
        <p14:creationId xmlns:p14="http://schemas.microsoft.com/office/powerpoint/2010/main" val="404273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5A5B-E222-D0D8-A143-1C043A8FB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157C0B-FE9A-5D45-F823-193AAC7BCC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F65714-B493-4B8F-259C-575223924F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234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381E-2ADE-AA2B-A238-EDE2ED4FA5A1}"/>
              </a:ext>
            </a:extLst>
          </p:cNvPr>
          <p:cNvSpPr>
            <a:spLocks noGrp="1"/>
          </p:cNvSpPr>
          <p:nvPr>
            <p:ph type="title"/>
          </p:nvPr>
        </p:nvSpPr>
        <p:spPr>
          <a:xfrm>
            <a:off x="847725" y="2590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3E9F3F-8EDF-0226-86A4-2ABD791C5B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BA53F-D0BA-EA7E-EFB5-AC376699B78C}"/>
              </a:ext>
            </a:extLst>
          </p:cNvPr>
          <p:cNvSpPr>
            <a:spLocks noGrp="1"/>
          </p:cNvSpPr>
          <p:nvPr>
            <p:ph type="dt" sz="half" idx="10"/>
          </p:nvPr>
        </p:nvSpPr>
        <p:spPr>
          <a:xfrm>
            <a:off x="838200" y="6356350"/>
            <a:ext cx="2743200" cy="365125"/>
          </a:xfrm>
          <a:prstGeom prst="rect">
            <a:avLst/>
          </a:prstGeom>
        </p:spPr>
        <p:txBody>
          <a:bodyPr/>
          <a:lstStyle/>
          <a:p>
            <a:fld id="{59601D6E-C34D-4D12-8E89-60B758C321C0}" type="datetimeFigureOut">
              <a:rPr lang="en-US" smtClean="0"/>
              <a:t>1/29/2025</a:t>
            </a:fld>
            <a:endParaRPr lang="en-US"/>
          </a:p>
        </p:txBody>
      </p:sp>
      <p:sp>
        <p:nvSpPr>
          <p:cNvPr id="5" name="Footer Placeholder 4">
            <a:extLst>
              <a:ext uri="{FF2B5EF4-FFF2-40B4-BE49-F238E27FC236}">
                <a16:creationId xmlns:a16="http://schemas.microsoft.com/office/drawing/2014/main" id="{EA2EAF50-EAC0-5D55-89A1-5735B82E96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5EBF26-1F9B-0167-55E4-EF6DA17AFC6B}"/>
              </a:ext>
            </a:extLst>
          </p:cNvPr>
          <p:cNvSpPr>
            <a:spLocks noGrp="1"/>
          </p:cNvSpPr>
          <p:nvPr>
            <p:ph type="sldNum" sz="quarter" idx="12"/>
          </p:nvPr>
        </p:nvSpPr>
        <p:spPr/>
        <p:txBody>
          <a:bodyPr/>
          <a:lstStyle/>
          <a:p>
            <a:fld id="{84DC7C12-82BF-4B17-B24D-CCF9163AD9F2}" type="slidenum">
              <a:rPr lang="en-US" smtClean="0"/>
              <a:t>‹#›</a:t>
            </a:fld>
            <a:endParaRPr lang="en-US"/>
          </a:p>
        </p:txBody>
      </p:sp>
    </p:spTree>
    <p:extLst>
      <p:ext uri="{BB962C8B-B14F-4D97-AF65-F5344CB8AC3E}">
        <p14:creationId xmlns:p14="http://schemas.microsoft.com/office/powerpoint/2010/main" val="17870729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D41F3-1304-672F-DED6-EA0666B6003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3DCCD3-81E4-F2AF-A623-E9DB499FCE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DD5E78-D22C-3E7E-BB9B-61FB9006AB1D}"/>
              </a:ext>
            </a:extLst>
          </p:cNvPr>
          <p:cNvSpPr>
            <a:spLocks noGrp="1"/>
          </p:cNvSpPr>
          <p:nvPr>
            <p:ph type="dt" sz="half" idx="10"/>
          </p:nvPr>
        </p:nvSpPr>
        <p:spPr>
          <a:xfrm>
            <a:off x="838200" y="6356350"/>
            <a:ext cx="2743200" cy="365125"/>
          </a:xfrm>
          <a:prstGeom prst="rect">
            <a:avLst/>
          </a:prstGeom>
        </p:spPr>
        <p:txBody>
          <a:bodyPr/>
          <a:lstStyle/>
          <a:p>
            <a:fld id="{59601D6E-C34D-4D12-8E89-60B758C321C0}" type="datetimeFigureOut">
              <a:rPr lang="en-US" smtClean="0"/>
              <a:t>1/29/2025</a:t>
            </a:fld>
            <a:endParaRPr lang="en-US"/>
          </a:p>
        </p:txBody>
      </p:sp>
      <p:sp>
        <p:nvSpPr>
          <p:cNvPr id="5" name="Footer Placeholder 4">
            <a:extLst>
              <a:ext uri="{FF2B5EF4-FFF2-40B4-BE49-F238E27FC236}">
                <a16:creationId xmlns:a16="http://schemas.microsoft.com/office/drawing/2014/main" id="{D515585E-1D70-C554-7B5B-9B84C6991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A89D56-33B4-1698-2625-8C193058B73A}"/>
              </a:ext>
            </a:extLst>
          </p:cNvPr>
          <p:cNvSpPr>
            <a:spLocks noGrp="1"/>
          </p:cNvSpPr>
          <p:nvPr>
            <p:ph type="sldNum" sz="quarter" idx="12"/>
          </p:nvPr>
        </p:nvSpPr>
        <p:spPr/>
        <p:txBody>
          <a:bodyPr/>
          <a:lstStyle/>
          <a:p>
            <a:fld id="{84DC7C12-82BF-4B17-B24D-CCF9163AD9F2}" type="slidenum">
              <a:rPr lang="en-US" smtClean="0"/>
              <a:t>‹#›</a:t>
            </a:fld>
            <a:endParaRPr lang="en-US"/>
          </a:p>
        </p:txBody>
      </p:sp>
    </p:spTree>
    <p:extLst>
      <p:ext uri="{BB962C8B-B14F-4D97-AF65-F5344CB8AC3E}">
        <p14:creationId xmlns:p14="http://schemas.microsoft.com/office/powerpoint/2010/main" val="10322098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E827-93E0-7A07-A313-3B2F60D6DB34}"/>
              </a:ext>
            </a:extLst>
          </p:cNvPr>
          <p:cNvSpPr>
            <a:spLocks noGrp="1"/>
          </p:cNvSpPr>
          <p:nvPr>
            <p:ph type="title"/>
          </p:nvPr>
        </p:nvSpPr>
        <p:spPr>
          <a:xfrm>
            <a:off x="847725" y="2590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CC7010-38DA-D467-56DD-A1FF159EDD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766777-BC7D-8831-C199-CCE8C89FB3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A0D135-3BF5-CB6B-55B1-55526D150F3F}"/>
              </a:ext>
            </a:extLst>
          </p:cNvPr>
          <p:cNvSpPr>
            <a:spLocks noGrp="1"/>
          </p:cNvSpPr>
          <p:nvPr>
            <p:ph type="dt" sz="half" idx="10"/>
          </p:nvPr>
        </p:nvSpPr>
        <p:spPr>
          <a:xfrm>
            <a:off x="838200" y="6356350"/>
            <a:ext cx="2743200" cy="365125"/>
          </a:xfrm>
          <a:prstGeom prst="rect">
            <a:avLst/>
          </a:prstGeom>
        </p:spPr>
        <p:txBody>
          <a:bodyPr/>
          <a:lstStyle/>
          <a:p>
            <a:fld id="{59601D6E-C34D-4D12-8E89-60B758C321C0}" type="datetimeFigureOut">
              <a:rPr lang="en-US" smtClean="0"/>
              <a:t>1/29/2025</a:t>
            </a:fld>
            <a:endParaRPr lang="en-US"/>
          </a:p>
        </p:txBody>
      </p:sp>
      <p:sp>
        <p:nvSpPr>
          <p:cNvPr id="6" name="Footer Placeholder 5">
            <a:extLst>
              <a:ext uri="{FF2B5EF4-FFF2-40B4-BE49-F238E27FC236}">
                <a16:creationId xmlns:a16="http://schemas.microsoft.com/office/drawing/2014/main" id="{3E8BB241-2EC7-AB3A-7877-C02056F080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B94ADB-76AE-ABAE-5F8C-C7CEDBBDB160}"/>
              </a:ext>
            </a:extLst>
          </p:cNvPr>
          <p:cNvSpPr>
            <a:spLocks noGrp="1"/>
          </p:cNvSpPr>
          <p:nvPr>
            <p:ph type="sldNum" sz="quarter" idx="12"/>
          </p:nvPr>
        </p:nvSpPr>
        <p:spPr/>
        <p:txBody>
          <a:bodyPr/>
          <a:lstStyle/>
          <a:p>
            <a:fld id="{84DC7C12-82BF-4B17-B24D-CCF9163AD9F2}" type="slidenum">
              <a:rPr lang="en-US" smtClean="0"/>
              <a:t>‹#›</a:t>
            </a:fld>
            <a:endParaRPr lang="en-US"/>
          </a:p>
        </p:txBody>
      </p:sp>
    </p:spTree>
    <p:extLst>
      <p:ext uri="{BB962C8B-B14F-4D97-AF65-F5344CB8AC3E}">
        <p14:creationId xmlns:p14="http://schemas.microsoft.com/office/powerpoint/2010/main" val="34852556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B4BAE-B0E4-5F98-3339-0EE22DA6BC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5B7FB52-36E9-6576-C3A9-64919D240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5CE17-E0A5-BC80-4D2F-00DE78E60E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94C86D-AA00-4ACA-B2FD-F31EB86687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EB11E2-D5DF-F784-9745-8389C879C7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2983F-14DD-B607-82C0-052D5566CE5F}"/>
              </a:ext>
            </a:extLst>
          </p:cNvPr>
          <p:cNvSpPr>
            <a:spLocks noGrp="1"/>
          </p:cNvSpPr>
          <p:nvPr>
            <p:ph type="dt" sz="half" idx="10"/>
          </p:nvPr>
        </p:nvSpPr>
        <p:spPr>
          <a:xfrm>
            <a:off x="838200" y="6356350"/>
            <a:ext cx="2743200" cy="365125"/>
          </a:xfrm>
          <a:prstGeom prst="rect">
            <a:avLst/>
          </a:prstGeom>
        </p:spPr>
        <p:txBody>
          <a:bodyPr/>
          <a:lstStyle/>
          <a:p>
            <a:fld id="{59601D6E-C34D-4D12-8E89-60B758C321C0}" type="datetimeFigureOut">
              <a:rPr lang="en-US" smtClean="0"/>
              <a:t>1/29/2025</a:t>
            </a:fld>
            <a:endParaRPr lang="en-US"/>
          </a:p>
        </p:txBody>
      </p:sp>
      <p:sp>
        <p:nvSpPr>
          <p:cNvPr id="8" name="Footer Placeholder 7">
            <a:extLst>
              <a:ext uri="{FF2B5EF4-FFF2-40B4-BE49-F238E27FC236}">
                <a16:creationId xmlns:a16="http://schemas.microsoft.com/office/drawing/2014/main" id="{28AE453F-FD41-CBF5-56A2-4A0E8263C9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F15F4E-0317-F1A1-9819-40989F56E367}"/>
              </a:ext>
            </a:extLst>
          </p:cNvPr>
          <p:cNvSpPr>
            <a:spLocks noGrp="1"/>
          </p:cNvSpPr>
          <p:nvPr>
            <p:ph type="sldNum" sz="quarter" idx="12"/>
          </p:nvPr>
        </p:nvSpPr>
        <p:spPr/>
        <p:txBody>
          <a:bodyPr/>
          <a:lstStyle/>
          <a:p>
            <a:fld id="{84DC7C12-82BF-4B17-B24D-CCF9163AD9F2}" type="slidenum">
              <a:rPr lang="en-US" smtClean="0"/>
              <a:t>‹#›</a:t>
            </a:fld>
            <a:endParaRPr lang="en-US"/>
          </a:p>
        </p:txBody>
      </p:sp>
    </p:spTree>
    <p:extLst>
      <p:ext uri="{BB962C8B-B14F-4D97-AF65-F5344CB8AC3E}">
        <p14:creationId xmlns:p14="http://schemas.microsoft.com/office/powerpoint/2010/main" val="6034406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CBDC8-3D0A-F46D-11AB-03F45080E215}"/>
              </a:ext>
            </a:extLst>
          </p:cNvPr>
          <p:cNvSpPr>
            <a:spLocks noGrp="1"/>
          </p:cNvSpPr>
          <p:nvPr>
            <p:ph type="title"/>
          </p:nvPr>
        </p:nvSpPr>
        <p:spPr>
          <a:xfrm>
            <a:off x="847725" y="2590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D7F5094-BD2A-84EB-6409-3E12953D4516}"/>
              </a:ext>
            </a:extLst>
          </p:cNvPr>
          <p:cNvSpPr>
            <a:spLocks noGrp="1"/>
          </p:cNvSpPr>
          <p:nvPr>
            <p:ph type="dt" sz="half" idx="10"/>
          </p:nvPr>
        </p:nvSpPr>
        <p:spPr>
          <a:xfrm>
            <a:off x="838200" y="6356350"/>
            <a:ext cx="2743200" cy="365125"/>
          </a:xfrm>
          <a:prstGeom prst="rect">
            <a:avLst/>
          </a:prstGeom>
        </p:spPr>
        <p:txBody>
          <a:bodyPr/>
          <a:lstStyle/>
          <a:p>
            <a:fld id="{59601D6E-C34D-4D12-8E89-60B758C321C0}" type="datetimeFigureOut">
              <a:rPr lang="en-US" smtClean="0"/>
              <a:t>1/29/2025</a:t>
            </a:fld>
            <a:endParaRPr lang="en-US"/>
          </a:p>
        </p:txBody>
      </p:sp>
      <p:sp>
        <p:nvSpPr>
          <p:cNvPr id="4" name="Footer Placeholder 3">
            <a:extLst>
              <a:ext uri="{FF2B5EF4-FFF2-40B4-BE49-F238E27FC236}">
                <a16:creationId xmlns:a16="http://schemas.microsoft.com/office/drawing/2014/main" id="{A187D800-4F6C-CEE0-C46B-DB3FAD6EB3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E6E482A-AE07-CCE9-5138-43BE09A6141A}"/>
              </a:ext>
            </a:extLst>
          </p:cNvPr>
          <p:cNvSpPr>
            <a:spLocks noGrp="1"/>
          </p:cNvSpPr>
          <p:nvPr>
            <p:ph type="sldNum" sz="quarter" idx="12"/>
          </p:nvPr>
        </p:nvSpPr>
        <p:spPr/>
        <p:txBody>
          <a:bodyPr/>
          <a:lstStyle/>
          <a:p>
            <a:fld id="{84DC7C12-82BF-4B17-B24D-CCF9163AD9F2}" type="slidenum">
              <a:rPr lang="en-US" smtClean="0"/>
              <a:t>‹#›</a:t>
            </a:fld>
            <a:endParaRPr lang="en-US"/>
          </a:p>
        </p:txBody>
      </p:sp>
    </p:spTree>
    <p:extLst>
      <p:ext uri="{BB962C8B-B14F-4D97-AF65-F5344CB8AC3E}">
        <p14:creationId xmlns:p14="http://schemas.microsoft.com/office/powerpoint/2010/main" val="28673241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C91494-CCAF-2B57-0432-3DF95CEF90AE}"/>
              </a:ext>
            </a:extLst>
          </p:cNvPr>
          <p:cNvSpPr>
            <a:spLocks noGrp="1"/>
          </p:cNvSpPr>
          <p:nvPr>
            <p:ph type="dt" sz="half" idx="10"/>
          </p:nvPr>
        </p:nvSpPr>
        <p:spPr>
          <a:xfrm>
            <a:off x="838200" y="6356350"/>
            <a:ext cx="2743200" cy="365125"/>
          </a:xfrm>
          <a:prstGeom prst="rect">
            <a:avLst/>
          </a:prstGeom>
        </p:spPr>
        <p:txBody>
          <a:bodyPr/>
          <a:lstStyle/>
          <a:p>
            <a:fld id="{59601D6E-C34D-4D12-8E89-60B758C321C0}" type="datetimeFigureOut">
              <a:rPr lang="en-US" smtClean="0"/>
              <a:t>1/29/2025</a:t>
            </a:fld>
            <a:endParaRPr lang="en-US"/>
          </a:p>
        </p:txBody>
      </p:sp>
      <p:sp>
        <p:nvSpPr>
          <p:cNvPr id="3" name="Footer Placeholder 2">
            <a:extLst>
              <a:ext uri="{FF2B5EF4-FFF2-40B4-BE49-F238E27FC236}">
                <a16:creationId xmlns:a16="http://schemas.microsoft.com/office/drawing/2014/main" id="{727023E7-6AA8-50ED-C1A2-DE18158C35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F646D6-3A24-121E-94A4-F447A69033FC}"/>
              </a:ext>
            </a:extLst>
          </p:cNvPr>
          <p:cNvSpPr>
            <a:spLocks noGrp="1"/>
          </p:cNvSpPr>
          <p:nvPr>
            <p:ph type="sldNum" sz="quarter" idx="12"/>
          </p:nvPr>
        </p:nvSpPr>
        <p:spPr/>
        <p:txBody>
          <a:bodyPr/>
          <a:lstStyle/>
          <a:p>
            <a:fld id="{84DC7C12-82BF-4B17-B24D-CCF9163AD9F2}" type="slidenum">
              <a:rPr lang="en-US" smtClean="0"/>
              <a:t>‹#›</a:t>
            </a:fld>
            <a:endParaRPr lang="en-US"/>
          </a:p>
        </p:txBody>
      </p:sp>
    </p:spTree>
    <p:extLst>
      <p:ext uri="{BB962C8B-B14F-4D97-AF65-F5344CB8AC3E}">
        <p14:creationId xmlns:p14="http://schemas.microsoft.com/office/powerpoint/2010/main" val="20501766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CBCA-04E4-EAB1-4B7E-B542FD3C8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478D7-3199-189E-9462-8BCFB9B521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359890-26F1-482C-DC70-F02011C232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22484B-AD12-920C-8EA8-E234E6E1B877}"/>
              </a:ext>
            </a:extLst>
          </p:cNvPr>
          <p:cNvSpPr>
            <a:spLocks noGrp="1"/>
          </p:cNvSpPr>
          <p:nvPr>
            <p:ph type="dt" sz="half" idx="10"/>
          </p:nvPr>
        </p:nvSpPr>
        <p:spPr>
          <a:xfrm>
            <a:off x="838200" y="6356350"/>
            <a:ext cx="2743200" cy="365125"/>
          </a:xfrm>
          <a:prstGeom prst="rect">
            <a:avLst/>
          </a:prstGeom>
        </p:spPr>
        <p:txBody>
          <a:bodyPr/>
          <a:lstStyle/>
          <a:p>
            <a:fld id="{59601D6E-C34D-4D12-8E89-60B758C321C0}" type="datetimeFigureOut">
              <a:rPr lang="en-US" smtClean="0"/>
              <a:t>1/29/2025</a:t>
            </a:fld>
            <a:endParaRPr lang="en-US"/>
          </a:p>
        </p:txBody>
      </p:sp>
      <p:sp>
        <p:nvSpPr>
          <p:cNvPr id="6" name="Footer Placeholder 5">
            <a:extLst>
              <a:ext uri="{FF2B5EF4-FFF2-40B4-BE49-F238E27FC236}">
                <a16:creationId xmlns:a16="http://schemas.microsoft.com/office/drawing/2014/main" id="{65962D7E-5839-3228-76A2-6C139197ED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E052F5-C0CF-3AA6-6D7C-FB46FCB0464A}"/>
              </a:ext>
            </a:extLst>
          </p:cNvPr>
          <p:cNvSpPr>
            <a:spLocks noGrp="1"/>
          </p:cNvSpPr>
          <p:nvPr>
            <p:ph type="sldNum" sz="quarter" idx="12"/>
          </p:nvPr>
        </p:nvSpPr>
        <p:spPr/>
        <p:txBody>
          <a:bodyPr/>
          <a:lstStyle/>
          <a:p>
            <a:fld id="{84DC7C12-82BF-4B17-B24D-CCF9163AD9F2}" type="slidenum">
              <a:rPr lang="en-US" smtClean="0"/>
              <a:t>‹#›</a:t>
            </a:fld>
            <a:endParaRPr lang="en-US"/>
          </a:p>
        </p:txBody>
      </p:sp>
    </p:spTree>
    <p:extLst>
      <p:ext uri="{BB962C8B-B14F-4D97-AF65-F5344CB8AC3E}">
        <p14:creationId xmlns:p14="http://schemas.microsoft.com/office/powerpoint/2010/main" val="5275341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E149-4FDD-E26D-1D54-5364E392FA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0A76D5-9652-BA68-06F6-4AAB114584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5CE126-6B93-2B88-F71E-5383B83DC6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962930-7CD7-2DC4-6C86-B46FC0C78639}"/>
              </a:ext>
            </a:extLst>
          </p:cNvPr>
          <p:cNvSpPr>
            <a:spLocks noGrp="1"/>
          </p:cNvSpPr>
          <p:nvPr>
            <p:ph type="dt" sz="half" idx="10"/>
          </p:nvPr>
        </p:nvSpPr>
        <p:spPr>
          <a:xfrm>
            <a:off x="838200" y="6356350"/>
            <a:ext cx="2743200" cy="365125"/>
          </a:xfrm>
          <a:prstGeom prst="rect">
            <a:avLst/>
          </a:prstGeom>
        </p:spPr>
        <p:txBody>
          <a:bodyPr/>
          <a:lstStyle/>
          <a:p>
            <a:fld id="{59601D6E-C34D-4D12-8E89-60B758C321C0}" type="datetimeFigureOut">
              <a:rPr lang="en-US" smtClean="0"/>
              <a:t>1/29/2025</a:t>
            </a:fld>
            <a:endParaRPr lang="en-US"/>
          </a:p>
        </p:txBody>
      </p:sp>
      <p:sp>
        <p:nvSpPr>
          <p:cNvPr id="6" name="Footer Placeholder 5">
            <a:extLst>
              <a:ext uri="{FF2B5EF4-FFF2-40B4-BE49-F238E27FC236}">
                <a16:creationId xmlns:a16="http://schemas.microsoft.com/office/drawing/2014/main" id="{BDB9D32B-C1E3-ADFA-5A28-2869837E8E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D45206F-4467-58D2-E403-E6FF4EA2FFE2}"/>
              </a:ext>
            </a:extLst>
          </p:cNvPr>
          <p:cNvSpPr>
            <a:spLocks noGrp="1"/>
          </p:cNvSpPr>
          <p:nvPr>
            <p:ph type="sldNum" sz="quarter" idx="12"/>
          </p:nvPr>
        </p:nvSpPr>
        <p:spPr/>
        <p:txBody>
          <a:bodyPr/>
          <a:lstStyle/>
          <a:p>
            <a:fld id="{84DC7C12-82BF-4B17-B24D-CCF9163AD9F2}" type="slidenum">
              <a:rPr lang="en-US" smtClean="0"/>
              <a:t>‹#›</a:t>
            </a:fld>
            <a:endParaRPr lang="en-US"/>
          </a:p>
        </p:txBody>
      </p:sp>
    </p:spTree>
    <p:extLst>
      <p:ext uri="{BB962C8B-B14F-4D97-AF65-F5344CB8AC3E}">
        <p14:creationId xmlns:p14="http://schemas.microsoft.com/office/powerpoint/2010/main" val="40524027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C994-4DCD-84ED-1D10-4F6A456DEC8B}"/>
              </a:ext>
            </a:extLst>
          </p:cNvPr>
          <p:cNvSpPr>
            <a:spLocks noGrp="1"/>
          </p:cNvSpPr>
          <p:nvPr>
            <p:ph type="title"/>
          </p:nvPr>
        </p:nvSpPr>
        <p:spPr>
          <a:xfrm>
            <a:off x="847725" y="2590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490DE1-AB9A-DF4A-5688-FC40E20792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27758-59F9-40CF-E66A-D458879D7CFF}"/>
              </a:ext>
            </a:extLst>
          </p:cNvPr>
          <p:cNvSpPr>
            <a:spLocks noGrp="1"/>
          </p:cNvSpPr>
          <p:nvPr>
            <p:ph type="dt" sz="half" idx="10"/>
          </p:nvPr>
        </p:nvSpPr>
        <p:spPr>
          <a:xfrm>
            <a:off x="838200" y="6356350"/>
            <a:ext cx="2743200" cy="365125"/>
          </a:xfrm>
          <a:prstGeom prst="rect">
            <a:avLst/>
          </a:prstGeom>
        </p:spPr>
        <p:txBody>
          <a:bodyPr/>
          <a:lstStyle/>
          <a:p>
            <a:fld id="{59601D6E-C34D-4D12-8E89-60B758C321C0}" type="datetimeFigureOut">
              <a:rPr lang="en-US" smtClean="0"/>
              <a:t>1/29/2025</a:t>
            </a:fld>
            <a:endParaRPr lang="en-US"/>
          </a:p>
        </p:txBody>
      </p:sp>
      <p:sp>
        <p:nvSpPr>
          <p:cNvPr id="5" name="Footer Placeholder 4">
            <a:extLst>
              <a:ext uri="{FF2B5EF4-FFF2-40B4-BE49-F238E27FC236}">
                <a16:creationId xmlns:a16="http://schemas.microsoft.com/office/drawing/2014/main" id="{BEBAB325-F4B4-9045-D4C1-ADB8B78898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6BE08B-9EE9-AEB8-1DD8-747EFFE6102F}"/>
              </a:ext>
            </a:extLst>
          </p:cNvPr>
          <p:cNvSpPr>
            <a:spLocks noGrp="1"/>
          </p:cNvSpPr>
          <p:nvPr>
            <p:ph type="sldNum" sz="quarter" idx="12"/>
          </p:nvPr>
        </p:nvSpPr>
        <p:spPr/>
        <p:txBody>
          <a:bodyPr/>
          <a:lstStyle/>
          <a:p>
            <a:fld id="{84DC7C12-82BF-4B17-B24D-CCF9163AD9F2}" type="slidenum">
              <a:rPr lang="en-US" smtClean="0"/>
              <a:t>‹#›</a:t>
            </a:fld>
            <a:endParaRPr lang="en-US"/>
          </a:p>
        </p:txBody>
      </p:sp>
    </p:spTree>
    <p:extLst>
      <p:ext uri="{BB962C8B-B14F-4D97-AF65-F5344CB8AC3E}">
        <p14:creationId xmlns:p14="http://schemas.microsoft.com/office/powerpoint/2010/main" val="907186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0909F3-479B-E2AE-C575-81F5A87E00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F5DBE3-5DB1-866C-B9F0-124EB9EABB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821B8-AFB0-813F-DF6A-B478A770749D}"/>
              </a:ext>
            </a:extLst>
          </p:cNvPr>
          <p:cNvSpPr>
            <a:spLocks noGrp="1"/>
          </p:cNvSpPr>
          <p:nvPr>
            <p:ph type="dt" sz="half" idx="10"/>
          </p:nvPr>
        </p:nvSpPr>
        <p:spPr>
          <a:xfrm>
            <a:off x="838200" y="6356350"/>
            <a:ext cx="2743200" cy="365125"/>
          </a:xfrm>
          <a:prstGeom prst="rect">
            <a:avLst/>
          </a:prstGeom>
        </p:spPr>
        <p:txBody>
          <a:bodyPr/>
          <a:lstStyle/>
          <a:p>
            <a:fld id="{59601D6E-C34D-4D12-8E89-60B758C321C0}" type="datetimeFigureOut">
              <a:rPr lang="en-US" smtClean="0"/>
              <a:t>1/29/2025</a:t>
            </a:fld>
            <a:endParaRPr lang="en-US"/>
          </a:p>
        </p:txBody>
      </p:sp>
      <p:sp>
        <p:nvSpPr>
          <p:cNvPr id="5" name="Footer Placeholder 4">
            <a:extLst>
              <a:ext uri="{FF2B5EF4-FFF2-40B4-BE49-F238E27FC236}">
                <a16:creationId xmlns:a16="http://schemas.microsoft.com/office/drawing/2014/main" id="{48AF51D8-0EDF-4D12-F9D6-BF1BB4963A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88900E-FAA2-D279-E17D-118DD488F31A}"/>
              </a:ext>
            </a:extLst>
          </p:cNvPr>
          <p:cNvSpPr>
            <a:spLocks noGrp="1"/>
          </p:cNvSpPr>
          <p:nvPr>
            <p:ph type="sldNum" sz="quarter" idx="12"/>
          </p:nvPr>
        </p:nvSpPr>
        <p:spPr/>
        <p:txBody>
          <a:bodyPr/>
          <a:lstStyle/>
          <a:p>
            <a:fld id="{84DC7C12-82BF-4B17-B24D-CCF9163AD9F2}" type="slidenum">
              <a:rPr lang="en-US" smtClean="0"/>
              <a:t>‹#›</a:t>
            </a:fld>
            <a:endParaRPr lang="en-US"/>
          </a:p>
        </p:txBody>
      </p:sp>
    </p:spTree>
    <p:extLst>
      <p:ext uri="{BB962C8B-B14F-4D97-AF65-F5344CB8AC3E}">
        <p14:creationId xmlns:p14="http://schemas.microsoft.com/office/powerpoint/2010/main" val="3012948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A52B-B1E9-8B2D-65D3-D2B9F2994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B33F6A-4EB8-41F1-87E5-3A89D33E50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DE3DD0-48B7-D91D-920A-1E348B6DD6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5E189E-29B0-E7B7-7C2A-A6D2D9DD7E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295FD-C299-E933-011C-6FEB1EE8BD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4171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D9A54-5915-39D9-77CE-E0B655D198D5}"/>
              </a:ext>
            </a:extLst>
          </p:cNvPr>
          <p:cNvSpPr>
            <a:spLocks noGrp="1"/>
          </p:cNvSpPr>
          <p:nvPr>
            <p:ph type="ctrTitle"/>
          </p:nvPr>
        </p:nvSpPr>
        <p:spPr>
          <a:xfrm>
            <a:off x="838200" y="645318"/>
            <a:ext cx="9144000" cy="1909763"/>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87A4A83F-B483-062F-ACD3-78F4EC338CAE}"/>
              </a:ext>
            </a:extLst>
          </p:cNvPr>
          <p:cNvSpPr>
            <a:spLocks noGrp="1"/>
          </p:cNvSpPr>
          <p:nvPr>
            <p:ph type="subTitle" idx="1"/>
          </p:nvPr>
        </p:nvSpPr>
        <p:spPr>
          <a:xfrm>
            <a:off x="838200" y="2887663"/>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BC019F-C0F3-56DB-4283-816080D2B327}"/>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1098095C-80C0-7D9E-6307-4DD3176F6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7BE61-DF24-535D-BA6E-FEA70E74E580}"/>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395417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4860E-968A-559A-D016-7757167CAA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DCECF4-C936-E710-51DB-41785E3BF8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D7770-11B2-F341-A2A6-A0775D74EFED}"/>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463ED22A-CD23-8D55-65D8-5EE8C1B1B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F8198-AAB2-A331-C9E5-210E6E5BA1D9}"/>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5505468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C488D-CAA3-684C-3AA9-23414EA646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E2CBBB-77CC-EDAF-2F67-29CE8FA98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66387-8010-43C3-33E0-EE5FA31613EA}"/>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9A1D720C-0712-4381-9EDC-BBACEAFBC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4A56C-8169-B82B-C226-04AFB0EC83A7}"/>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13259142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2890-E138-2159-E624-E7A7257760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C2DA58-FEE3-D071-0981-4A0F61462A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FAC41E-7517-78A3-7BDF-F96EF6E584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D6ACE1-C71C-6E3A-6888-877D7872F20F}"/>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6" name="Footer Placeholder 5">
            <a:extLst>
              <a:ext uri="{FF2B5EF4-FFF2-40B4-BE49-F238E27FC236}">
                <a16:creationId xmlns:a16="http://schemas.microsoft.com/office/drawing/2014/main" id="{BDAB7B4D-F751-16B8-A843-7302068105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30C9FE-81AF-1344-20C8-BD61591C7E67}"/>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0822703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13EF7-2A1B-F089-B622-053FF25FE9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E7DF4C-EACD-D4FC-D5F9-CE7C257AC2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41B47F-71AC-C733-CB94-ECAE613C98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FF57A7-DF42-06A9-0962-7B54F858B7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9C8E5E-9566-047C-8E4A-A60BD28DA0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913380-88D5-BA43-F54D-3EE7A35B1419}"/>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8" name="Footer Placeholder 7">
            <a:extLst>
              <a:ext uri="{FF2B5EF4-FFF2-40B4-BE49-F238E27FC236}">
                <a16:creationId xmlns:a16="http://schemas.microsoft.com/office/drawing/2014/main" id="{C6B0A1F3-657B-BD32-EC86-5EB3B06B64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B08376-E9E8-A3E1-16DE-2FBA7167C053}"/>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089960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DC17-D2D9-9816-AA40-B95F15B99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AC73AF-BDCB-03B1-35C0-858944BCB032}"/>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4" name="Footer Placeholder 3">
            <a:extLst>
              <a:ext uri="{FF2B5EF4-FFF2-40B4-BE49-F238E27FC236}">
                <a16:creationId xmlns:a16="http://schemas.microsoft.com/office/drawing/2014/main" id="{B9048397-6FC1-887A-A373-85CB2ED809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DB61DA-DCAE-D9E5-C55A-D18C9058B8EB}"/>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77058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C4CC5-A62D-18B8-DC6B-E9F1D4E41186}"/>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3" name="Footer Placeholder 2">
            <a:extLst>
              <a:ext uri="{FF2B5EF4-FFF2-40B4-BE49-F238E27FC236}">
                <a16:creationId xmlns:a16="http://schemas.microsoft.com/office/drawing/2014/main" id="{23F6BBF8-0420-4B72-285E-25065456EA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932CBC-FF8C-1F9B-D5D4-CDDE951571D1}"/>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447181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786F2-109A-04CE-E3C3-66CDE4A897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E769EE-8214-E581-EDFF-9EFDD61375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DA2633-3AAA-5CF1-A2CB-9A5D3FDCA2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A28D69-5467-BADE-D7C2-B7496CF5D83D}"/>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6" name="Footer Placeholder 5">
            <a:extLst>
              <a:ext uri="{FF2B5EF4-FFF2-40B4-BE49-F238E27FC236}">
                <a16:creationId xmlns:a16="http://schemas.microsoft.com/office/drawing/2014/main" id="{C73710AF-1307-D360-E229-78EC454AF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D32C9-1845-8903-F869-2CE8D427C1D4}"/>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824068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1986-294E-5916-9A3D-35501E1816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3AC5FA-575E-9EA8-CC9A-9A94F5B57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B50381-DFCD-0D9E-C220-AF512C508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7A26EB-DDB6-D04C-A376-77344EB49064}"/>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6" name="Footer Placeholder 5">
            <a:extLst>
              <a:ext uri="{FF2B5EF4-FFF2-40B4-BE49-F238E27FC236}">
                <a16:creationId xmlns:a16="http://schemas.microsoft.com/office/drawing/2014/main" id="{6ED6520B-3CB9-ABF4-FE10-4128AC952F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5CD2C1-C92C-B6A3-9936-4661CAE79E7A}"/>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21294332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987F-E57F-3979-F4DA-EFA85CA310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EAF005-C2A8-8878-B031-F8E96DEAF5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A40BF-7BBA-6C01-6BCC-2EA2E56D65FF}"/>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1B591800-8CE4-2E67-4B30-964CBD0A58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A4C44-0933-E7E1-FB7F-7017B7EAECA0}"/>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950437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1A5D-BF51-F05D-42AC-AB72630AEE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C3CFFF-B886-BDCF-8120-3530BD574449}"/>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4" name="Footer Placeholder 3">
            <a:extLst>
              <a:ext uri="{FF2B5EF4-FFF2-40B4-BE49-F238E27FC236}">
                <a16:creationId xmlns:a16="http://schemas.microsoft.com/office/drawing/2014/main" id="{AC971F9E-83D1-A87F-3032-B7C15045E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26F7C7-C02F-1728-1661-F858B9E335BF}"/>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40626703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460979-A6BB-90F8-B90A-D107AD1096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C2D5A7-D04F-0894-C7DF-4BBC49684F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BAF81-5524-FE7C-3343-A122A0F3B5F2}"/>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51C45C3D-9920-24D6-F8D6-2F2BB9399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D9026-EDA8-0AD4-B2D5-2AA6E49F589E}"/>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12796048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A6C1D803-2CC4-2443-83D1-351EE3AAA92F}"/>
              </a:ext>
            </a:extLst>
          </p:cNvPr>
          <p:cNvSpPr>
            <a:spLocks noGrp="1"/>
          </p:cNvSpPr>
          <p:nvPr>
            <p:ph type="ftr" sz="quarter" idx="11"/>
          </p:nvPr>
        </p:nvSpPr>
        <p:spPr>
          <a:xfrm>
            <a:off x="1199895" y="6339189"/>
            <a:ext cx="6891676" cy="365760"/>
          </a:xfrm>
        </p:spPr>
        <p:txBody>
          <a:bodyPr/>
          <a:lstStyle/>
          <a:p>
            <a:endParaRPr lang="en-US"/>
          </a:p>
        </p:txBody>
      </p:sp>
      <p:sp>
        <p:nvSpPr>
          <p:cNvPr id="12" name="Slide Number Placeholder 3">
            <a:extLst>
              <a:ext uri="{FF2B5EF4-FFF2-40B4-BE49-F238E27FC236}">
                <a16:creationId xmlns:a16="http://schemas.microsoft.com/office/drawing/2014/main" id="{ED27521F-6A4D-AD4A-94E5-80F118A61D97}"/>
              </a:ext>
            </a:extLst>
          </p:cNvPr>
          <p:cNvSpPr>
            <a:spLocks noGrp="1"/>
          </p:cNvSpPr>
          <p:nvPr>
            <p:ph type="sldNum" sz="quarter" idx="12"/>
          </p:nvPr>
        </p:nvSpPr>
        <p:spPr>
          <a:xfrm>
            <a:off x="609600" y="6336377"/>
            <a:ext cx="425824" cy="365760"/>
          </a:xfrm>
        </p:spPr>
        <p:txBody>
          <a:bodyPr/>
          <a:lstStyle/>
          <a:p>
            <a:fld id="{09BF1B5D-5272-4732-B720-135754A4D52E}" type="slidenum">
              <a:rPr lang="en-US" smtClean="0"/>
              <a:t>‹#›</a:t>
            </a:fld>
            <a:endParaRPr lang="en-US"/>
          </a:p>
        </p:txBody>
      </p:sp>
      <p:sp>
        <p:nvSpPr>
          <p:cNvPr id="13" name="Content Placeholder 12">
            <a:extLst>
              <a:ext uri="{FF2B5EF4-FFF2-40B4-BE49-F238E27FC236}">
                <a16:creationId xmlns:a16="http://schemas.microsoft.com/office/drawing/2014/main" id="{A8F3EBF5-193C-9044-CD9C-6323339076CF}"/>
              </a:ext>
            </a:extLst>
          </p:cNvPr>
          <p:cNvSpPr>
            <a:spLocks noGrp="1"/>
          </p:cNvSpPr>
          <p:nvPr>
            <p:ph sz="quarter" idx="13"/>
          </p:nvPr>
        </p:nvSpPr>
        <p:spPr>
          <a:xfrm>
            <a:off x="1717675" y="427038"/>
            <a:ext cx="7853363" cy="4214634"/>
          </a:xfrm>
        </p:spPr>
        <p:txBody>
          <a:bodyPr/>
          <a:lstStyle>
            <a:lvl2pPr marL="457200" indent="0">
              <a:buNone/>
              <a:defRPr/>
            </a:lvl2pPr>
          </a:lstStyle>
          <a:p>
            <a:pPr lvl="1"/>
            <a:endParaRPr lang="en-US"/>
          </a:p>
        </p:txBody>
      </p:sp>
      <p:sp>
        <p:nvSpPr>
          <p:cNvPr id="15" name="Content Placeholder 14">
            <a:extLst>
              <a:ext uri="{FF2B5EF4-FFF2-40B4-BE49-F238E27FC236}">
                <a16:creationId xmlns:a16="http://schemas.microsoft.com/office/drawing/2014/main" id="{24A99DD9-B511-B330-3AD3-851F82E16E6E}"/>
              </a:ext>
            </a:extLst>
          </p:cNvPr>
          <p:cNvSpPr>
            <a:spLocks noGrp="1"/>
          </p:cNvSpPr>
          <p:nvPr>
            <p:ph sz="quarter" idx="14"/>
          </p:nvPr>
        </p:nvSpPr>
        <p:spPr>
          <a:xfrm>
            <a:off x="782638" y="4835525"/>
            <a:ext cx="9672637" cy="1179513"/>
          </a:xfrm>
        </p:spPr>
        <p:txBody>
          <a:bodyPr/>
          <a:lstStyle/>
          <a:p>
            <a:pPr lvl="0"/>
            <a:endParaRPr lang="en-US"/>
          </a:p>
        </p:txBody>
      </p:sp>
    </p:spTree>
    <p:extLst>
      <p:ext uri="{BB962C8B-B14F-4D97-AF65-F5344CB8AC3E}">
        <p14:creationId xmlns:p14="http://schemas.microsoft.com/office/powerpoint/2010/main" val="12604084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D9A54-5915-39D9-77CE-E0B655D198D5}"/>
              </a:ext>
            </a:extLst>
          </p:cNvPr>
          <p:cNvSpPr>
            <a:spLocks noGrp="1"/>
          </p:cNvSpPr>
          <p:nvPr>
            <p:ph type="ctrTitle"/>
          </p:nvPr>
        </p:nvSpPr>
        <p:spPr>
          <a:xfrm>
            <a:off x="1081237" y="823979"/>
            <a:ext cx="914400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87A4A83F-B483-062F-ACD3-78F4EC338CAE}"/>
              </a:ext>
            </a:extLst>
          </p:cNvPr>
          <p:cNvSpPr>
            <a:spLocks noGrp="1"/>
          </p:cNvSpPr>
          <p:nvPr>
            <p:ph type="subTitle" idx="1"/>
          </p:nvPr>
        </p:nvSpPr>
        <p:spPr>
          <a:xfrm>
            <a:off x="1081237" y="3303654"/>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BC019F-C0F3-56DB-4283-816080D2B327}"/>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1098095C-80C0-7D9E-6307-4DD3176F6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7BE61-DF24-535D-BA6E-FEA70E74E580}"/>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4907996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4860E-968A-559A-D016-7757167CAA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DCECF4-C936-E710-51DB-41785E3BF8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D7770-11B2-F341-A2A6-A0775D74EFED}"/>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463ED22A-CD23-8D55-65D8-5EE8C1B1B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F8198-AAB2-A331-C9E5-210E6E5BA1D9}"/>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1035914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C488D-CAA3-684C-3AA9-23414EA646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E2CBBB-77CC-EDAF-2F67-29CE8FA98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66387-8010-43C3-33E0-EE5FA31613EA}"/>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9A1D720C-0712-4381-9EDC-BBACEAFBC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4A56C-8169-B82B-C226-04AFB0EC83A7}"/>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23007593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2890-E138-2159-E624-E7A7257760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C2DA58-FEE3-D071-0981-4A0F61462A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FAC41E-7517-78A3-7BDF-F96EF6E584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D6ACE1-C71C-6E3A-6888-877D7872F20F}"/>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6" name="Footer Placeholder 5">
            <a:extLst>
              <a:ext uri="{FF2B5EF4-FFF2-40B4-BE49-F238E27FC236}">
                <a16:creationId xmlns:a16="http://schemas.microsoft.com/office/drawing/2014/main" id="{BDAB7B4D-F751-16B8-A843-7302068105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30C9FE-81AF-1344-20C8-BD61591C7E67}"/>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19889466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13EF7-2A1B-F089-B622-053FF25FE9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E7DF4C-EACD-D4FC-D5F9-CE7C257AC2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41B47F-71AC-C733-CB94-ECAE613C98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FF57A7-DF42-06A9-0962-7B54F858B7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9C8E5E-9566-047C-8E4A-A60BD28DA0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913380-88D5-BA43-F54D-3EE7A35B1419}"/>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8" name="Footer Placeholder 7">
            <a:extLst>
              <a:ext uri="{FF2B5EF4-FFF2-40B4-BE49-F238E27FC236}">
                <a16:creationId xmlns:a16="http://schemas.microsoft.com/office/drawing/2014/main" id="{C6B0A1F3-657B-BD32-EC86-5EB3B06B64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B08376-E9E8-A3E1-16DE-2FBA7167C053}"/>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41629836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DC17-D2D9-9816-AA40-B95F15B99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AC73AF-BDCB-03B1-35C0-858944BCB032}"/>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4" name="Footer Placeholder 3">
            <a:extLst>
              <a:ext uri="{FF2B5EF4-FFF2-40B4-BE49-F238E27FC236}">
                <a16:creationId xmlns:a16="http://schemas.microsoft.com/office/drawing/2014/main" id="{B9048397-6FC1-887A-A373-85CB2ED809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DB61DA-DCAE-D9E5-C55A-D18C9058B8EB}"/>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4085915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C4CC5-A62D-18B8-DC6B-E9F1D4E41186}"/>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3" name="Footer Placeholder 2">
            <a:extLst>
              <a:ext uri="{FF2B5EF4-FFF2-40B4-BE49-F238E27FC236}">
                <a16:creationId xmlns:a16="http://schemas.microsoft.com/office/drawing/2014/main" id="{23F6BBF8-0420-4B72-285E-25065456EA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932CBC-FF8C-1F9B-D5D4-CDDE951571D1}"/>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6282381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786F2-109A-04CE-E3C3-66CDE4A897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E769EE-8214-E581-EDFF-9EFDD61375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DA2633-3AAA-5CF1-A2CB-9A5D3FDCA2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A28D69-5467-BADE-D7C2-B7496CF5D83D}"/>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6" name="Footer Placeholder 5">
            <a:extLst>
              <a:ext uri="{FF2B5EF4-FFF2-40B4-BE49-F238E27FC236}">
                <a16:creationId xmlns:a16="http://schemas.microsoft.com/office/drawing/2014/main" id="{C73710AF-1307-D360-E229-78EC454AF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D32C9-1845-8903-F869-2CE8D427C1D4}"/>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2106102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05D87-D2BF-71D4-1BBF-D060C0ED2D0E}"/>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3" name="Footer Placeholder 2">
            <a:extLst>
              <a:ext uri="{FF2B5EF4-FFF2-40B4-BE49-F238E27FC236}">
                <a16:creationId xmlns:a16="http://schemas.microsoft.com/office/drawing/2014/main" id="{8AB548A4-61CB-67AE-A0A4-EA4832DC9F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098E40-EA7E-8265-A72C-161973C3EC75}"/>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20381745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1986-294E-5916-9A3D-35501E1816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3AC5FA-575E-9EA8-CC9A-9A94F5B57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B50381-DFCD-0D9E-C220-AF512C508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7A26EB-DDB6-D04C-A376-77344EB49064}"/>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6" name="Footer Placeholder 5">
            <a:extLst>
              <a:ext uri="{FF2B5EF4-FFF2-40B4-BE49-F238E27FC236}">
                <a16:creationId xmlns:a16="http://schemas.microsoft.com/office/drawing/2014/main" id="{6ED6520B-3CB9-ABF4-FE10-4128AC952F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5CD2C1-C92C-B6A3-9936-4661CAE79E7A}"/>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23617485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987F-E57F-3979-F4DA-EFA85CA310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EAF005-C2A8-8878-B031-F8E96DEAF5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A40BF-7BBA-6C01-6BCC-2EA2E56D65FF}"/>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1B591800-8CE4-2E67-4B30-964CBD0A58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A4C44-0933-E7E1-FB7F-7017B7EAECA0}"/>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892322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460979-A6BB-90F8-B90A-D107AD1096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C2D5A7-D04F-0894-C7DF-4BBC49684F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BAF81-5524-FE7C-3343-A122A0F3B5F2}"/>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51C45C3D-9920-24D6-F8D6-2F2BB9399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D9026-EDA8-0AD4-B2D5-2AA6E49F589E}"/>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6810280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F9652-B136-41D4-B5DF-CD92A46EEAD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6BFFA5F-657F-4104-8BD6-5C113C3AA17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D8279550-349D-4D92-803C-8031FE4F1024}"/>
              </a:ext>
            </a:extLst>
          </p:cNvPr>
          <p:cNvSpPr>
            <a:spLocks noGrp="1"/>
          </p:cNvSpPr>
          <p:nvPr>
            <p:ph type="sldNum" sz="quarter" idx="12"/>
          </p:nvPr>
        </p:nvSpPr>
        <p:spPr/>
        <p:txBody>
          <a:bodyPr/>
          <a:lstStyle>
            <a:lvl1pPr>
              <a:defRPr>
                <a:solidFill>
                  <a:schemeClr val="bg1"/>
                </a:solidFill>
              </a:defRPr>
            </a:lvl1pPr>
          </a:lstStyle>
          <a:p>
            <a:fld id="{A9AC4974-FD69-DD41-95CA-844B197CEAEF}" type="slidenum">
              <a:rPr lang="en-US" smtClean="0"/>
              <a:t>‹#›</a:t>
            </a:fld>
            <a:endParaRPr lang="en-US"/>
          </a:p>
        </p:txBody>
      </p:sp>
      <p:sp>
        <p:nvSpPr>
          <p:cNvPr id="7" name="Content Placeholder 6">
            <a:extLst>
              <a:ext uri="{FF2B5EF4-FFF2-40B4-BE49-F238E27FC236}">
                <a16:creationId xmlns:a16="http://schemas.microsoft.com/office/drawing/2014/main" id="{27D3D67E-FC82-4F87-BDA4-A296F09B1F4D}"/>
              </a:ext>
            </a:extLst>
          </p:cNvPr>
          <p:cNvSpPr>
            <a:spLocks noGrp="1"/>
          </p:cNvSpPr>
          <p:nvPr>
            <p:ph sz="quarter" idx="13"/>
          </p:nvPr>
        </p:nvSpPr>
        <p:spPr>
          <a:xfrm>
            <a:off x="612648" y="1837944"/>
            <a:ext cx="5385816" cy="4038421"/>
          </a:xfrm>
          <a:prstGeom prst="rect">
            <a:avLst/>
          </a:prstGeom>
        </p:spPr>
        <p:txBody>
          <a:bodyPr/>
          <a:lstStyle>
            <a:lvl3pPr>
              <a:defRPr sz="2800"/>
            </a:lvl3pPr>
            <a:lvl4pPr>
              <a:defRPr sz="26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39803683-889A-41E3-959C-F917F4FBD310}"/>
              </a:ext>
            </a:extLst>
          </p:cNvPr>
          <p:cNvSpPr>
            <a:spLocks noGrp="1" noChangeAspect="1"/>
          </p:cNvSpPr>
          <p:nvPr>
            <p:ph sz="quarter" idx="14"/>
          </p:nvPr>
        </p:nvSpPr>
        <p:spPr>
          <a:xfrm>
            <a:off x="6208776" y="1837944"/>
            <a:ext cx="5370576" cy="403842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E7CF9E-38E7-42E0-B219-FA6FB66A86CA}"/>
              </a:ext>
            </a:extLst>
          </p:cNvPr>
          <p:cNvCxnSpPr>
            <a:cxnSpLocks/>
          </p:cNvCxnSpPr>
          <p:nvPr/>
        </p:nvCxnSpPr>
        <p:spPr>
          <a:xfrm>
            <a:off x="609600" y="1655064"/>
            <a:ext cx="8783782" cy="23812"/>
          </a:xfrm>
          <a:prstGeom prst="line">
            <a:avLst/>
          </a:prstGeom>
          <a:ln w="28575">
            <a:gradFill flip="none" rotWithShape="1">
              <a:gsLst>
                <a:gs pos="0">
                  <a:schemeClr val="accent1">
                    <a:lumMod val="5000"/>
                    <a:lumOff val="95000"/>
                  </a:schemeClr>
                </a:gs>
                <a:gs pos="74000">
                  <a:schemeClr val="tx2">
                    <a:lumMod val="75000"/>
                  </a:schemeClr>
                </a:gs>
                <a:gs pos="83000">
                  <a:schemeClr val="tx2"/>
                </a:gs>
                <a:gs pos="100000">
                  <a:schemeClr val="accent1">
                    <a:lumMod val="30000"/>
                    <a:lumOff val="7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036322"/>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D9A54-5915-39D9-77CE-E0B655D198D5}"/>
              </a:ext>
            </a:extLst>
          </p:cNvPr>
          <p:cNvSpPr>
            <a:spLocks noGrp="1"/>
          </p:cNvSpPr>
          <p:nvPr>
            <p:ph type="ctrTitle"/>
          </p:nvPr>
        </p:nvSpPr>
        <p:spPr>
          <a:xfrm>
            <a:off x="1081237" y="823979"/>
            <a:ext cx="914400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87A4A83F-B483-062F-ACD3-78F4EC338CAE}"/>
              </a:ext>
            </a:extLst>
          </p:cNvPr>
          <p:cNvSpPr>
            <a:spLocks noGrp="1"/>
          </p:cNvSpPr>
          <p:nvPr>
            <p:ph type="subTitle" idx="1"/>
          </p:nvPr>
        </p:nvSpPr>
        <p:spPr>
          <a:xfrm>
            <a:off x="1081237" y="3303654"/>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BC019F-C0F3-56DB-4283-816080D2B327}"/>
              </a:ext>
            </a:extLst>
          </p:cNvPr>
          <p:cNvSpPr>
            <a:spLocks noGrp="1"/>
          </p:cNvSpPr>
          <p:nvPr>
            <p:ph type="dt" sz="half" idx="10"/>
          </p:nvPr>
        </p:nvSpPr>
        <p:spPr>
          <a:xfrm>
            <a:off x="838200" y="6356350"/>
            <a:ext cx="2743200" cy="365125"/>
          </a:xfrm>
          <a:prstGeom prst="rect">
            <a:avLst/>
          </a:prstGeom>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1098095C-80C0-7D9E-6307-4DD3176F60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47BE61-DF24-535D-BA6E-FEA70E74E580}"/>
              </a:ext>
            </a:extLst>
          </p:cNvPr>
          <p:cNvSpPr>
            <a:spLocks noGrp="1"/>
          </p:cNvSpPr>
          <p:nvPr>
            <p:ph type="sldNum" sz="quarter" idx="12"/>
          </p:nvPr>
        </p:nvSpPr>
        <p:spPr>
          <a:xfrm>
            <a:off x="8610600" y="6356350"/>
            <a:ext cx="2743200" cy="365125"/>
          </a:xfrm>
          <a:prstGeom prst="rect">
            <a:avLst/>
          </a:prstGeom>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7551474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4860E-968A-559A-D016-7757167CAA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DCECF4-C936-E710-51DB-41785E3BF8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D7770-11B2-F341-A2A6-A0775D74EFED}"/>
              </a:ext>
            </a:extLst>
          </p:cNvPr>
          <p:cNvSpPr>
            <a:spLocks noGrp="1"/>
          </p:cNvSpPr>
          <p:nvPr>
            <p:ph type="dt" sz="half" idx="10"/>
          </p:nvPr>
        </p:nvSpPr>
        <p:spPr>
          <a:xfrm>
            <a:off x="838200" y="6356350"/>
            <a:ext cx="2743200" cy="365125"/>
          </a:xfrm>
          <a:prstGeom prst="rect">
            <a:avLst/>
          </a:prstGeom>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463ED22A-CD23-8D55-65D8-5EE8C1B1BC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EF8198-AAB2-A331-C9E5-210E6E5BA1D9}"/>
              </a:ext>
            </a:extLst>
          </p:cNvPr>
          <p:cNvSpPr>
            <a:spLocks noGrp="1"/>
          </p:cNvSpPr>
          <p:nvPr>
            <p:ph type="sldNum" sz="quarter" idx="12"/>
          </p:nvPr>
        </p:nvSpPr>
        <p:spPr>
          <a:xfrm>
            <a:off x="8610600" y="6356350"/>
            <a:ext cx="2743200" cy="365125"/>
          </a:xfrm>
          <a:prstGeom prst="rect">
            <a:avLst/>
          </a:prstGeom>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321265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C488D-CAA3-684C-3AA9-23414EA646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E2CBBB-77CC-EDAF-2F67-29CE8FA98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66387-8010-43C3-33E0-EE5FA31613EA}"/>
              </a:ext>
            </a:extLst>
          </p:cNvPr>
          <p:cNvSpPr>
            <a:spLocks noGrp="1"/>
          </p:cNvSpPr>
          <p:nvPr>
            <p:ph type="dt" sz="half" idx="10"/>
          </p:nvPr>
        </p:nvSpPr>
        <p:spPr>
          <a:xfrm>
            <a:off x="838200" y="6356350"/>
            <a:ext cx="2743200" cy="365125"/>
          </a:xfrm>
          <a:prstGeom prst="rect">
            <a:avLst/>
          </a:prstGeom>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9A1D720C-0712-4381-9EDC-BBACEAFBC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74A56C-8169-B82B-C226-04AFB0EC83A7}"/>
              </a:ext>
            </a:extLst>
          </p:cNvPr>
          <p:cNvSpPr>
            <a:spLocks noGrp="1"/>
          </p:cNvSpPr>
          <p:nvPr>
            <p:ph type="sldNum" sz="quarter" idx="12"/>
          </p:nvPr>
        </p:nvSpPr>
        <p:spPr>
          <a:xfrm>
            <a:off x="8610600" y="6356350"/>
            <a:ext cx="2743200" cy="365125"/>
          </a:xfrm>
          <a:prstGeom prst="rect">
            <a:avLst/>
          </a:prstGeom>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1973012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2890-E138-2159-E624-E7A7257760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C2DA58-FEE3-D071-0981-4A0F61462A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FAC41E-7517-78A3-7BDF-F96EF6E584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D6ACE1-C71C-6E3A-6888-877D7872F20F}"/>
              </a:ext>
            </a:extLst>
          </p:cNvPr>
          <p:cNvSpPr>
            <a:spLocks noGrp="1"/>
          </p:cNvSpPr>
          <p:nvPr>
            <p:ph type="dt" sz="half" idx="10"/>
          </p:nvPr>
        </p:nvSpPr>
        <p:spPr>
          <a:xfrm>
            <a:off x="838200" y="6356350"/>
            <a:ext cx="2743200" cy="365125"/>
          </a:xfrm>
          <a:prstGeom prst="rect">
            <a:avLst/>
          </a:prstGeom>
        </p:spPr>
        <p:txBody>
          <a:bodyPr/>
          <a:lstStyle/>
          <a:p>
            <a:fld id="{E79C978B-0CBD-4B97-BBF7-3D78CC467ADB}" type="datetimeFigureOut">
              <a:rPr lang="en-US" smtClean="0"/>
              <a:t>1/29/2025</a:t>
            </a:fld>
            <a:endParaRPr lang="en-US"/>
          </a:p>
        </p:txBody>
      </p:sp>
      <p:sp>
        <p:nvSpPr>
          <p:cNvPr id="6" name="Footer Placeholder 5">
            <a:extLst>
              <a:ext uri="{FF2B5EF4-FFF2-40B4-BE49-F238E27FC236}">
                <a16:creationId xmlns:a16="http://schemas.microsoft.com/office/drawing/2014/main" id="{BDAB7B4D-F751-16B8-A843-730206810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30C9FE-81AF-1344-20C8-BD61591C7E67}"/>
              </a:ext>
            </a:extLst>
          </p:cNvPr>
          <p:cNvSpPr>
            <a:spLocks noGrp="1"/>
          </p:cNvSpPr>
          <p:nvPr>
            <p:ph type="sldNum" sz="quarter" idx="12"/>
          </p:nvPr>
        </p:nvSpPr>
        <p:spPr>
          <a:xfrm>
            <a:off x="8610600" y="6356350"/>
            <a:ext cx="2743200" cy="365125"/>
          </a:xfrm>
          <a:prstGeom prst="rect">
            <a:avLst/>
          </a:prstGeom>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12955282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13EF7-2A1B-F089-B622-053FF25FE9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E7DF4C-EACD-D4FC-D5F9-CE7C257AC2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41B47F-71AC-C733-CB94-ECAE613C98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FF57A7-DF42-06A9-0962-7B54F858B7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9C8E5E-9566-047C-8E4A-A60BD28DA0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913380-88D5-BA43-F54D-3EE7A35B1419}"/>
              </a:ext>
            </a:extLst>
          </p:cNvPr>
          <p:cNvSpPr>
            <a:spLocks noGrp="1"/>
          </p:cNvSpPr>
          <p:nvPr>
            <p:ph type="dt" sz="half" idx="10"/>
          </p:nvPr>
        </p:nvSpPr>
        <p:spPr>
          <a:xfrm>
            <a:off x="838200" y="6356350"/>
            <a:ext cx="2743200" cy="365125"/>
          </a:xfrm>
          <a:prstGeom prst="rect">
            <a:avLst/>
          </a:prstGeom>
        </p:spPr>
        <p:txBody>
          <a:bodyPr/>
          <a:lstStyle/>
          <a:p>
            <a:fld id="{E79C978B-0CBD-4B97-BBF7-3D78CC467ADB}" type="datetimeFigureOut">
              <a:rPr lang="en-US" smtClean="0"/>
              <a:t>1/29/2025</a:t>
            </a:fld>
            <a:endParaRPr lang="en-US"/>
          </a:p>
        </p:txBody>
      </p:sp>
      <p:sp>
        <p:nvSpPr>
          <p:cNvPr id="8" name="Footer Placeholder 7">
            <a:extLst>
              <a:ext uri="{FF2B5EF4-FFF2-40B4-BE49-F238E27FC236}">
                <a16:creationId xmlns:a16="http://schemas.microsoft.com/office/drawing/2014/main" id="{C6B0A1F3-657B-BD32-EC86-5EB3B06B64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1B08376-E9E8-A3E1-16DE-2FBA7167C053}"/>
              </a:ext>
            </a:extLst>
          </p:cNvPr>
          <p:cNvSpPr>
            <a:spLocks noGrp="1"/>
          </p:cNvSpPr>
          <p:nvPr>
            <p:ph type="sldNum" sz="quarter" idx="12"/>
          </p:nvPr>
        </p:nvSpPr>
        <p:spPr>
          <a:xfrm>
            <a:off x="8610600" y="6356350"/>
            <a:ext cx="2743200" cy="365125"/>
          </a:xfrm>
          <a:prstGeom prst="rect">
            <a:avLst/>
          </a:prstGeom>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17270468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DC17-D2D9-9816-AA40-B95F15B99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AC73AF-BDCB-03B1-35C0-858944BCB032}"/>
              </a:ext>
            </a:extLst>
          </p:cNvPr>
          <p:cNvSpPr>
            <a:spLocks noGrp="1"/>
          </p:cNvSpPr>
          <p:nvPr>
            <p:ph type="dt" sz="half" idx="10"/>
          </p:nvPr>
        </p:nvSpPr>
        <p:spPr>
          <a:xfrm>
            <a:off x="838200" y="6356350"/>
            <a:ext cx="2743200" cy="365125"/>
          </a:xfrm>
          <a:prstGeom prst="rect">
            <a:avLst/>
          </a:prstGeom>
        </p:spPr>
        <p:txBody>
          <a:bodyPr/>
          <a:lstStyle/>
          <a:p>
            <a:fld id="{E79C978B-0CBD-4B97-BBF7-3D78CC467ADB}" type="datetimeFigureOut">
              <a:rPr lang="en-US" smtClean="0"/>
              <a:t>1/29/2025</a:t>
            </a:fld>
            <a:endParaRPr lang="en-US"/>
          </a:p>
        </p:txBody>
      </p:sp>
      <p:sp>
        <p:nvSpPr>
          <p:cNvPr id="4" name="Footer Placeholder 3">
            <a:extLst>
              <a:ext uri="{FF2B5EF4-FFF2-40B4-BE49-F238E27FC236}">
                <a16:creationId xmlns:a16="http://schemas.microsoft.com/office/drawing/2014/main" id="{B9048397-6FC1-887A-A373-85CB2ED809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CDB61DA-DCAE-D9E5-C55A-D18C9058B8EB}"/>
              </a:ext>
            </a:extLst>
          </p:cNvPr>
          <p:cNvSpPr>
            <a:spLocks noGrp="1"/>
          </p:cNvSpPr>
          <p:nvPr>
            <p:ph type="sldNum" sz="quarter" idx="12"/>
          </p:nvPr>
        </p:nvSpPr>
        <p:spPr>
          <a:xfrm>
            <a:off x="8610600" y="6356350"/>
            <a:ext cx="2743200" cy="365125"/>
          </a:xfrm>
          <a:prstGeom prst="rect">
            <a:avLst/>
          </a:prstGeom>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266202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8121-8CA6-BF19-C140-FE486178E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B8C30E-F5F1-0029-DAF2-AC8643C3E5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2B549D-7D88-9038-F0DE-9FDD84B53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0716A4-B702-99CA-BFCA-736D6A3C18C2}"/>
              </a:ext>
            </a:extLst>
          </p:cNvPr>
          <p:cNvSpPr>
            <a:spLocks noGrp="1"/>
          </p:cNvSpPr>
          <p:nvPr>
            <p:ph type="dt" sz="half" idx="10"/>
          </p:nvPr>
        </p:nvSpPr>
        <p:spPr>
          <a:xfrm>
            <a:off x="838200" y="6356350"/>
            <a:ext cx="2743200" cy="365125"/>
          </a:xfrm>
          <a:prstGeom prst="rect">
            <a:avLst/>
          </a:prstGeom>
        </p:spPr>
        <p:txBody>
          <a:bodyPr/>
          <a:lstStyle/>
          <a:p>
            <a:fld id="{59EBD7A5-8931-4D2E-A7F8-2154B0E86102}" type="datetimeFigureOut">
              <a:rPr lang="en-US" smtClean="0"/>
              <a:t>1/29/2025</a:t>
            </a:fld>
            <a:endParaRPr lang="en-US"/>
          </a:p>
        </p:txBody>
      </p:sp>
      <p:sp>
        <p:nvSpPr>
          <p:cNvPr id="6" name="Footer Placeholder 5">
            <a:extLst>
              <a:ext uri="{FF2B5EF4-FFF2-40B4-BE49-F238E27FC236}">
                <a16:creationId xmlns:a16="http://schemas.microsoft.com/office/drawing/2014/main" id="{3CC5DA1A-EE78-BD47-5FB2-8112AFFC06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289169-1C3E-6986-3FF0-EC6FE2CA62FF}"/>
              </a:ext>
            </a:extLst>
          </p:cNvPr>
          <p:cNvSpPr>
            <a:spLocks noGrp="1"/>
          </p:cNvSpPr>
          <p:nvPr>
            <p:ph type="sldNum" sz="quarter" idx="12"/>
          </p:nvPr>
        </p:nvSpPr>
        <p:spPr/>
        <p:txBody>
          <a:bodyPr/>
          <a:lstStyle/>
          <a:p>
            <a:fld id="{9C79522B-242E-4A0E-AFB1-28D0E71DE32A}" type="slidenum">
              <a:rPr lang="en-US" smtClean="0"/>
              <a:t>‹#›</a:t>
            </a:fld>
            <a:endParaRPr lang="en-US"/>
          </a:p>
        </p:txBody>
      </p:sp>
    </p:spTree>
    <p:extLst>
      <p:ext uri="{BB962C8B-B14F-4D97-AF65-F5344CB8AC3E}">
        <p14:creationId xmlns:p14="http://schemas.microsoft.com/office/powerpoint/2010/main" val="8280722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C4CC5-A62D-18B8-DC6B-E9F1D4E41186}"/>
              </a:ext>
            </a:extLst>
          </p:cNvPr>
          <p:cNvSpPr>
            <a:spLocks noGrp="1"/>
          </p:cNvSpPr>
          <p:nvPr>
            <p:ph type="dt" sz="half" idx="10"/>
          </p:nvPr>
        </p:nvSpPr>
        <p:spPr>
          <a:xfrm>
            <a:off x="838200" y="6356350"/>
            <a:ext cx="2743200" cy="365125"/>
          </a:xfrm>
          <a:prstGeom prst="rect">
            <a:avLst/>
          </a:prstGeom>
        </p:spPr>
        <p:txBody>
          <a:bodyPr/>
          <a:lstStyle/>
          <a:p>
            <a:fld id="{E79C978B-0CBD-4B97-BBF7-3D78CC467ADB}" type="datetimeFigureOut">
              <a:rPr lang="en-US" smtClean="0"/>
              <a:t>1/29/2025</a:t>
            </a:fld>
            <a:endParaRPr lang="en-US"/>
          </a:p>
        </p:txBody>
      </p:sp>
      <p:sp>
        <p:nvSpPr>
          <p:cNvPr id="3" name="Footer Placeholder 2">
            <a:extLst>
              <a:ext uri="{FF2B5EF4-FFF2-40B4-BE49-F238E27FC236}">
                <a16:creationId xmlns:a16="http://schemas.microsoft.com/office/drawing/2014/main" id="{23F6BBF8-0420-4B72-285E-25065456EA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E932CBC-FF8C-1F9B-D5D4-CDDE951571D1}"/>
              </a:ext>
            </a:extLst>
          </p:cNvPr>
          <p:cNvSpPr>
            <a:spLocks noGrp="1"/>
          </p:cNvSpPr>
          <p:nvPr>
            <p:ph type="sldNum" sz="quarter" idx="12"/>
          </p:nvPr>
        </p:nvSpPr>
        <p:spPr>
          <a:xfrm>
            <a:off x="8610600" y="6356350"/>
            <a:ext cx="2743200" cy="365125"/>
          </a:xfrm>
          <a:prstGeom prst="rect">
            <a:avLst/>
          </a:prstGeom>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9404995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786F2-109A-04CE-E3C3-66CDE4A897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E769EE-8214-E581-EDFF-9EFDD61375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DA2633-3AAA-5CF1-A2CB-9A5D3FDCA2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A28D69-5467-BADE-D7C2-B7496CF5D83D}"/>
              </a:ext>
            </a:extLst>
          </p:cNvPr>
          <p:cNvSpPr>
            <a:spLocks noGrp="1"/>
          </p:cNvSpPr>
          <p:nvPr>
            <p:ph type="dt" sz="half" idx="10"/>
          </p:nvPr>
        </p:nvSpPr>
        <p:spPr>
          <a:xfrm>
            <a:off x="838200" y="6356350"/>
            <a:ext cx="2743200" cy="365125"/>
          </a:xfrm>
          <a:prstGeom prst="rect">
            <a:avLst/>
          </a:prstGeom>
        </p:spPr>
        <p:txBody>
          <a:bodyPr/>
          <a:lstStyle/>
          <a:p>
            <a:fld id="{E79C978B-0CBD-4B97-BBF7-3D78CC467ADB}" type="datetimeFigureOut">
              <a:rPr lang="en-US" smtClean="0"/>
              <a:t>1/29/2025</a:t>
            </a:fld>
            <a:endParaRPr lang="en-US"/>
          </a:p>
        </p:txBody>
      </p:sp>
      <p:sp>
        <p:nvSpPr>
          <p:cNvPr id="6" name="Footer Placeholder 5">
            <a:extLst>
              <a:ext uri="{FF2B5EF4-FFF2-40B4-BE49-F238E27FC236}">
                <a16:creationId xmlns:a16="http://schemas.microsoft.com/office/drawing/2014/main" id="{C73710AF-1307-D360-E229-78EC454AF6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CD32C9-1845-8903-F869-2CE8D427C1D4}"/>
              </a:ext>
            </a:extLst>
          </p:cNvPr>
          <p:cNvSpPr>
            <a:spLocks noGrp="1"/>
          </p:cNvSpPr>
          <p:nvPr>
            <p:ph type="sldNum" sz="quarter" idx="12"/>
          </p:nvPr>
        </p:nvSpPr>
        <p:spPr>
          <a:xfrm>
            <a:off x="8610600" y="6356350"/>
            <a:ext cx="2743200" cy="365125"/>
          </a:xfrm>
          <a:prstGeom prst="rect">
            <a:avLst/>
          </a:prstGeom>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5868028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1986-294E-5916-9A3D-35501E1816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3AC5FA-575E-9EA8-CC9A-9A94F5B57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B50381-DFCD-0D9E-C220-AF512C508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7A26EB-DDB6-D04C-A376-77344EB49064}"/>
              </a:ext>
            </a:extLst>
          </p:cNvPr>
          <p:cNvSpPr>
            <a:spLocks noGrp="1"/>
          </p:cNvSpPr>
          <p:nvPr>
            <p:ph type="dt" sz="half" idx="10"/>
          </p:nvPr>
        </p:nvSpPr>
        <p:spPr>
          <a:xfrm>
            <a:off x="838200" y="6356350"/>
            <a:ext cx="2743200" cy="365125"/>
          </a:xfrm>
          <a:prstGeom prst="rect">
            <a:avLst/>
          </a:prstGeom>
        </p:spPr>
        <p:txBody>
          <a:bodyPr/>
          <a:lstStyle/>
          <a:p>
            <a:fld id="{E79C978B-0CBD-4B97-BBF7-3D78CC467ADB}" type="datetimeFigureOut">
              <a:rPr lang="en-US" smtClean="0"/>
              <a:t>1/29/2025</a:t>
            </a:fld>
            <a:endParaRPr lang="en-US"/>
          </a:p>
        </p:txBody>
      </p:sp>
      <p:sp>
        <p:nvSpPr>
          <p:cNvPr id="6" name="Footer Placeholder 5">
            <a:extLst>
              <a:ext uri="{FF2B5EF4-FFF2-40B4-BE49-F238E27FC236}">
                <a16:creationId xmlns:a16="http://schemas.microsoft.com/office/drawing/2014/main" id="{6ED6520B-3CB9-ABF4-FE10-4128AC952F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5CD2C1-C92C-B6A3-9936-4661CAE79E7A}"/>
              </a:ext>
            </a:extLst>
          </p:cNvPr>
          <p:cNvSpPr>
            <a:spLocks noGrp="1"/>
          </p:cNvSpPr>
          <p:nvPr>
            <p:ph type="sldNum" sz="quarter" idx="12"/>
          </p:nvPr>
        </p:nvSpPr>
        <p:spPr>
          <a:xfrm>
            <a:off x="8610600" y="6356350"/>
            <a:ext cx="2743200" cy="365125"/>
          </a:xfrm>
          <a:prstGeom prst="rect">
            <a:avLst/>
          </a:prstGeom>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22494643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987F-E57F-3979-F4DA-EFA85CA310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EAF005-C2A8-8878-B031-F8E96DEAF5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A40BF-7BBA-6C01-6BCC-2EA2E56D65FF}"/>
              </a:ext>
            </a:extLst>
          </p:cNvPr>
          <p:cNvSpPr>
            <a:spLocks noGrp="1"/>
          </p:cNvSpPr>
          <p:nvPr>
            <p:ph type="dt" sz="half" idx="10"/>
          </p:nvPr>
        </p:nvSpPr>
        <p:spPr>
          <a:xfrm>
            <a:off x="838200" y="6356350"/>
            <a:ext cx="2743200" cy="365125"/>
          </a:xfrm>
          <a:prstGeom prst="rect">
            <a:avLst/>
          </a:prstGeom>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1B591800-8CE4-2E67-4B30-964CBD0A58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AA4C44-0933-E7E1-FB7F-7017B7EAECA0}"/>
              </a:ext>
            </a:extLst>
          </p:cNvPr>
          <p:cNvSpPr>
            <a:spLocks noGrp="1"/>
          </p:cNvSpPr>
          <p:nvPr>
            <p:ph type="sldNum" sz="quarter" idx="12"/>
          </p:nvPr>
        </p:nvSpPr>
        <p:spPr>
          <a:xfrm>
            <a:off x="8610600" y="6356350"/>
            <a:ext cx="2743200" cy="365125"/>
          </a:xfrm>
          <a:prstGeom prst="rect">
            <a:avLst/>
          </a:prstGeom>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9936345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460979-A6BB-90F8-B90A-D107AD1096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C2D5A7-D04F-0894-C7DF-4BBC49684F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BAF81-5524-FE7C-3343-A122A0F3B5F2}"/>
              </a:ext>
            </a:extLst>
          </p:cNvPr>
          <p:cNvSpPr>
            <a:spLocks noGrp="1"/>
          </p:cNvSpPr>
          <p:nvPr>
            <p:ph type="dt" sz="half" idx="10"/>
          </p:nvPr>
        </p:nvSpPr>
        <p:spPr>
          <a:xfrm>
            <a:off x="838200" y="6356350"/>
            <a:ext cx="2743200" cy="365125"/>
          </a:xfrm>
          <a:prstGeom prst="rect">
            <a:avLst/>
          </a:prstGeom>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51C45C3D-9920-24D6-F8D6-2F2BB93991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0D9026-EDA8-0AD4-B2D5-2AA6E49F589E}"/>
              </a:ext>
            </a:extLst>
          </p:cNvPr>
          <p:cNvSpPr>
            <a:spLocks noGrp="1"/>
          </p:cNvSpPr>
          <p:nvPr>
            <p:ph type="sldNum" sz="quarter" idx="12"/>
          </p:nvPr>
        </p:nvSpPr>
        <p:spPr>
          <a:xfrm>
            <a:off x="8610600" y="6356350"/>
            <a:ext cx="2743200" cy="365125"/>
          </a:xfrm>
          <a:prstGeom prst="rect">
            <a:avLst/>
          </a:prstGeom>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8577720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D9A54-5915-39D9-77CE-E0B655D198D5}"/>
              </a:ext>
            </a:extLst>
          </p:cNvPr>
          <p:cNvSpPr>
            <a:spLocks noGrp="1"/>
          </p:cNvSpPr>
          <p:nvPr>
            <p:ph type="ctrTitle"/>
          </p:nvPr>
        </p:nvSpPr>
        <p:spPr>
          <a:xfrm>
            <a:off x="1081237" y="823979"/>
            <a:ext cx="914400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87A4A83F-B483-062F-ACD3-78F4EC338CAE}"/>
              </a:ext>
            </a:extLst>
          </p:cNvPr>
          <p:cNvSpPr>
            <a:spLocks noGrp="1"/>
          </p:cNvSpPr>
          <p:nvPr>
            <p:ph type="subTitle" idx="1"/>
          </p:nvPr>
        </p:nvSpPr>
        <p:spPr>
          <a:xfrm>
            <a:off x="1081237" y="3303654"/>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BC019F-C0F3-56DB-4283-816080D2B327}"/>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1098095C-80C0-7D9E-6307-4DD3176F6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7BE61-DF24-535D-BA6E-FEA70E74E580}"/>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18084962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4860E-968A-559A-D016-7757167CAA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DCECF4-C936-E710-51DB-41785E3BF8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D7770-11B2-F341-A2A6-A0775D74EFED}"/>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463ED22A-CD23-8D55-65D8-5EE8C1B1B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F8198-AAB2-A331-C9E5-210E6E5BA1D9}"/>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41026824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C488D-CAA3-684C-3AA9-23414EA646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E2CBBB-77CC-EDAF-2F67-29CE8FA98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66387-8010-43C3-33E0-EE5FA31613EA}"/>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9A1D720C-0712-4381-9EDC-BBACEAFBC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4A56C-8169-B82B-C226-04AFB0EC83A7}"/>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29120134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2890-E138-2159-E624-E7A7257760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C2DA58-FEE3-D071-0981-4A0F61462A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FAC41E-7517-78A3-7BDF-F96EF6E584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D6ACE1-C71C-6E3A-6888-877D7872F20F}"/>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6" name="Footer Placeholder 5">
            <a:extLst>
              <a:ext uri="{FF2B5EF4-FFF2-40B4-BE49-F238E27FC236}">
                <a16:creationId xmlns:a16="http://schemas.microsoft.com/office/drawing/2014/main" id="{BDAB7B4D-F751-16B8-A843-7302068105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30C9FE-81AF-1344-20C8-BD61591C7E67}"/>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4006648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13EF7-2A1B-F089-B622-053FF25FE9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E7DF4C-EACD-D4FC-D5F9-CE7C257AC2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41B47F-71AC-C733-CB94-ECAE613C98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FF57A7-DF42-06A9-0962-7B54F858B7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9C8E5E-9566-047C-8E4A-A60BD28DA0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913380-88D5-BA43-F54D-3EE7A35B1419}"/>
              </a:ext>
            </a:extLst>
          </p:cNvPr>
          <p:cNvSpPr>
            <a:spLocks noGrp="1"/>
          </p:cNvSpPr>
          <p:nvPr>
            <p:ph type="dt" sz="half" idx="10"/>
          </p:nvPr>
        </p:nvSpPr>
        <p:spPr/>
        <p:txBody>
          <a:bodyPr/>
          <a:lstStyle/>
          <a:p>
            <a:fld id="{E79C978B-0CBD-4B97-BBF7-3D78CC467ADB}" type="datetimeFigureOut">
              <a:rPr lang="en-US" smtClean="0"/>
              <a:t>1/29/2025</a:t>
            </a:fld>
            <a:endParaRPr lang="en-US"/>
          </a:p>
        </p:txBody>
      </p:sp>
      <p:sp>
        <p:nvSpPr>
          <p:cNvPr id="8" name="Footer Placeholder 7">
            <a:extLst>
              <a:ext uri="{FF2B5EF4-FFF2-40B4-BE49-F238E27FC236}">
                <a16:creationId xmlns:a16="http://schemas.microsoft.com/office/drawing/2014/main" id="{C6B0A1F3-657B-BD32-EC86-5EB3B06B64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B08376-E9E8-A3E1-16DE-2FBA7167C053}"/>
              </a:ext>
            </a:extLst>
          </p:cNvPr>
          <p:cNvSpPr>
            <a:spLocks noGrp="1"/>
          </p:cNvSpPr>
          <p:nvPr>
            <p:ph type="sldNum" sz="quarter" idx="12"/>
          </p:nvPr>
        </p:nvSpPr>
        <p:spPr/>
        <p:txBody>
          <a:bodyPr/>
          <a:lstStyle/>
          <a:p>
            <a:fld id="{11389B79-E0D1-4A77-83A9-A8D9AF36EE1B}" type="slidenum">
              <a:rPr lang="en-US" smtClean="0"/>
              <a:t>‹#›</a:t>
            </a:fld>
            <a:endParaRPr lang="en-US"/>
          </a:p>
        </p:txBody>
      </p:sp>
    </p:spTree>
    <p:extLst>
      <p:ext uri="{BB962C8B-B14F-4D97-AF65-F5344CB8AC3E}">
        <p14:creationId xmlns:p14="http://schemas.microsoft.com/office/powerpoint/2010/main" val="30570615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7.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9.pn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4.pn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5.pn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image" Target="../media/image4.png"/><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5.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5.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4.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6.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6.png"/><Relationship Id="rId2" Type="http://schemas.openxmlformats.org/officeDocument/2006/relationships/slideLayout" Target="../slideLayouts/slideLayout61.xml"/><Relationship Id="rId16" Type="http://schemas.openxmlformats.org/officeDocument/2006/relationships/image" Target="../media/image3.sv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2.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8.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image" Target="../media/image3.sv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2.pn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8.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14064"/>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3A546A-5DFD-E321-A919-B9D6988B14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215859-4E0B-FDC1-9C2A-3BBC24733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F2A96-45B6-48CF-B2CC-1C319E14B834}" type="slidenum">
              <a:rPr lang="en-US" smtClean="0"/>
              <a:t>‹#›</a:t>
            </a:fld>
            <a:endParaRPr lang="en-US"/>
          </a:p>
        </p:txBody>
      </p:sp>
      <p:pic>
        <p:nvPicPr>
          <p:cNvPr id="7" name="Content Placeholder 4">
            <a:extLst>
              <a:ext uri="{FF2B5EF4-FFF2-40B4-BE49-F238E27FC236}">
                <a16:creationId xmlns:a16="http://schemas.microsoft.com/office/drawing/2014/main" id="{614F9054-8C06-D03B-8674-D2C4096830A5}"/>
              </a:ext>
              <a:ext uri="{C183D7F6-B498-43B3-948B-1728B52AA6E4}">
                <adec:decorative xmlns:adec="http://schemas.microsoft.com/office/drawing/2017/decorative" val="1"/>
              </a:ext>
            </a:extLst>
          </p:cNvPr>
          <p:cNvPicPr>
            <a:picLocks/>
          </p:cNvPicPr>
          <p:nvPr userDrawn="1"/>
        </p:nvPicPr>
        <p:blipFill rotWithShape="1">
          <a:blip r:embed="rId3">
            <a:extLst>
              <a:ext uri="{28A0092B-C50C-407E-A947-70E740481C1C}">
                <a14:useLocalDpi xmlns:a14="http://schemas.microsoft.com/office/drawing/2010/main" val="0"/>
              </a:ext>
            </a:extLst>
          </a:blip>
          <a:srcRect l="14982" b="16848"/>
          <a:stretch/>
        </p:blipFill>
        <p:spPr>
          <a:xfrm>
            <a:off x="5282953" y="3147483"/>
            <a:ext cx="6909047" cy="3710517"/>
          </a:xfrm>
          <a:prstGeom prst="rect">
            <a:avLst/>
          </a:prstGeom>
        </p:spPr>
      </p:pic>
      <p:pic>
        <p:nvPicPr>
          <p:cNvPr id="8" name="Graphic 7">
            <a:extLst>
              <a:ext uri="{FF2B5EF4-FFF2-40B4-BE49-F238E27FC236}">
                <a16:creationId xmlns:a16="http://schemas.microsoft.com/office/drawing/2014/main" id="{CA58FF44-4928-FB86-E0C1-7635FF5B3A40}"/>
              </a:ext>
            </a:extLst>
          </p:cNvPr>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0551" y="453467"/>
            <a:ext cx="5391149" cy="1094376"/>
          </a:xfrm>
          <a:prstGeom prst="rect">
            <a:avLst/>
          </a:prstGeom>
        </p:spPr>
      </p:pic>
      <p:sp>
        <p:nvSpPr>
          <p:cNvPr id="10" name="Subtitle 2">
            <a:extLst>
              <a:ext uri="{FF2B5EF4-FFF2-40B4-BE49-F238E27FC236}">
                <a16:creationId xmlns:a16="http://schemas.microsoft.com/office/drawing/2014/main" id="{112F65AD-A36C-F054-8730-13DB45291CF4}"/>
              </a:ext>
            </a:extLst>
          </p:cNvPr>
          <p:cNvSpPr txBox="1">
            <a:spLocks/>
          </p:cNvSpPr>
          <p:nvPr userDrawn="1"/>
        </p:nvSpPr>
        <p:spPr>
          <a:xfrm>
            <a:off x="6448426" y="490568"/>
            <a:ext cx="5309796" cy="1137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400" i="0">
                <a:solidFill>
                  <a:srgbClr val="FFFFFF"/>
                </a:solidFill>
                <a:effectLst/>
              </a:rPr>
              <a:t>A National Initiative Reducing Overincarceration of People with Mental Illnesses</a:t>
            </a:r>
          </a:p>
        </p:txBody>
      </p:sp>
      <p:cxnSp>
        <p:nvCxnSpPr>
          <p:cNvPr id="11" name="Straight Connector 10">
            <a:extLst>
              <a:ext uri="{FF2B5EF4-FFF2-40B4-BE49-F238E27FC236}">
                <a16:creationId xmlns:a16="http://schemas.microsoft.com/office/drawing/2014/main" id="{298DD381-6FF8-3103-D4B7-B4295C83384D}"/>
              </a:ext>
            </a:extLst>
          </p:cNvPr>
          <p:cNvCxnSpPr>
            <a:cxnSpLocks/>
          </p:cNvCxnSpPr>
          <p:nvPr userDrawn="1"/>
        </p:nvCxnSpPr>
        <p:spPr>
          <a:xfrm>
            <a:off x="6324600" y="490568"/>
            <a:ext cx="0" cy="10572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820075"/>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45777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383B4B-C67A-07C0-AA5F-612FFFD771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B29042-A669-A522-7E76-50420CB4E0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BDF1D-F0CB-2C82-7BA7-AAD9A8E960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7803CF25-C736-FF86-AF45-257863536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C883EA-4BBA-E367-D6E4-34F34F305C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389B79-E0D1-4A77-83A9-A8D9AF36EE1B}" type="slidenum">
              <a:rPr lang="en-US" smtClean="0"/>
              <a:t>‹#›</a:t>
            </a:fld>
            <a:endParaRPr lang="en-US"/>
          </a:p>
        </p:txBody>
      </p:sp>
      <p:sp>
        <p:nvSpPr>
          <p:cNvPr id="7" name="Rectangle 6">
            <a:extLst>
              <a:ext uri="{FF2B5EF4-FFF2-40B4-BE49-F238E27FC236}">
                <a16:creationId xmlns:a16="http://schemas.microsoft.com/office/drawing/2014/main" id="{3C21442C-13D9-8FDA-A0CE-23EB5C880851}"/>
              </a:ext>
            </a:extLst>
          </p:cNvPr>
          <p:cNvSpPr/>
          <p:nvPr userDrawn="1"/>
        </p:nvSpPr>
        <p:spPr>
          <a:xfrm>
            <a:off x="0" y="6257925"/>
            <a:ext cx="12192000" cy="6000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Graphical user interface&#10;&#10;Description automatically generated">
            <a:extLst>
              <a:ext uri="{FF2B5EF4-FFF2-40B4-BE49-F238E27FC236}">
                <a16:creationId xmlns:a16="http://schemas.microsoft.com/office/drawing/2014/main" id="{65EDDA89-40CC-70CD-C46B-CDB268B947FA}"/>
              </a:ext>
            </a:extLst>
          </p:cNvPr>
          <p:cNvPicPr/>
          <p:nvPr userDrawn="1"/>
        </p:nvPicPr>
        <p:blipFill>
          <a:blip r:embed="rId14">
            <a:extLst>
              <a:ext uri="{28A0092B-C50C-407E-A947-70E740481C1C}">
                <a14:useLocalDpi xmlns:a14="http://schemas.microsoft.com/office/drawing/2010/main" val="0"/>
              </a:ext>
            </a:extLst>
          </a:blip>
          <a:stretch>
            <a:fillRect/>
          </a:stretch>
        </p:blipFill>
        <p:spPr>
          <a:xfrm>
            <a:off x="11058524" y="6363841"/>
            <a:ext cx="914402" cy="408433"/>
          </a:xfrm>
          <a:prstGeom prst="rect">
            <a:avLst/>
          </a:prstGeom>
        </p:spPr>
      </p:pic>
      <p:pic>
        <p:nvPicPr>
          <p:cNvPr id="13" name="Picture 12" descr="A picture containing text, clock, sign&#10;&#10;Description automatically generated">
            <a:extLst>
              <a:ext uri="{FF2B5EF4-FFF2-40B4-BE49-F238E27FC236}">
                <a16:creationId xmlns:a16="http://schemas.microsoft.com/office/drawing/2014/main" id="{4382B16B-8A61-DB6B-77DE-1740AFCF0F2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7648" y="6378690"/>
            <a:ext cx="1660815" cy="347016"/>
          </a:xfrm>
          <a:prstGeom prst="rect">
            <a:avLst/>
          </a:prstGeom>
        </p:spPr>
      </p:pic>
      <p:sp>
        <p:nvSpPr>
          <p:cNvPr id="9" name="Slide Number Placeholder 4">
            <a:extLst>
              <a:ext uri="{FF2B5EF4-FFF2-40B4-BE49-F238E27FC236}">
                <a16:creationId xmlns:a16="http://schemas.microsoft.com/office/drawing/2014/main" id="{4DA7AB37-0FD3-CE78-0D08-F821E9DFB766}"/>
              </a:ext>
            </a:extLst>
          </p:cNvPr>
          <p:cNvSpPr txBox="1">
            <a:spLocks/>
          </p:cNvSpPr>
          <p:nvPr userDrawn="1"/>
        </p:nvSpPr>
        <p:spPr>
          <a:xfrm>
            <a:off x="10144125" y="64071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79522B-242E-4A0E-AFB1-28D0E71DE32A}" type="slidenum">
              <a:rPr lang="en-US" baseline="0" smtClean="0">
                <a:solidFill>
                  <a:srgbClr val="457776"/>
                </a:solidFill>
              </a:rPr>
              <a:pPr/>
              <a:t>‹#›</a:t>
            </a:fld>
            <a:endParaRPr lang="en-US" baseline="0">
              <a:solidFill>
                <a:srgbClr val="457776"/>
              </a:solidFill>
            </a:endParaRPr>
          </a:p>
        </p:txBody>
      </p:sp>
    </p:spTree>
    <p:extLst>
      <p:ext uri="{BB962C8B-B14F-4D97-AF65-F5344CB8AC3E}">
        <p14:creationId xmlns:p14="http://schemas.microsoft.com/office/powerpoint/2010/main" val="73425495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812" r:id="rId12"/>
  </p:sldLayoutIdLst>
  <p:txStyles>
    <p:title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5777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5777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5777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5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5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21406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AB368A-D9E3-F63A-54F1-73B0E09327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AF0B16-EE2F-F78E-719B-7DA1FBE07E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silhouette&#10;&#10;Description automatically generated">
            <a:extLst>
              <a:ext uri="{FF2B5EF4-FFF2-40B4-BE49-F238E27FC236}">
                <a16:creationId xmlns:a16="http://schemas.microsoft.com/office/drawing/2014/main" id="{081C8856-715F-7C34-7745-8AEC1D75BE1E}"/>
              </a:ext>
            </a:extLst>
          </p:cNvPr>
          <p:cNvPicPr/>
          <p:nvPr userDrawn="1"/>
        </p:nvPicPr>
        <p:blipFill rotWithShape="1">
          <a:blip r:embed="rId13">
            <a:extLst>
              <a:ext uri="{28A0092B-C50C-407E-A947-70E740481C1C}">
                <a14:useLocalDpi xmlns:a14="http://schemas.microsoft.com/office/drawing/2010/main" val="0"/>
              </a:ext>
            </a:extLst>
          </a:blip>
          <a:srcRect l="17859" r="2760"/>
          <a:stretch/>
        </p:blipFill>
        <p:spPr>
          <a:xfrm>
            <a:off x="6448426" y="2399270"/>
            <a:ext cx="5753100" cy="4076700"/>
          </a:xfrm>
          <a:prstGeom prst="rect">
            <a:avLst/>
          </a:prstGeom>
        </p:spPr>
      </p:pic>
      <p:sp>
        <p:nvSpPr>
          <p:cNvPr id="8" name="Rectangle 7">
            <a:extLst>
              <a:ext uri="{FF2B5EF4-FFF2-40B4-BE49-F238E27FC236}">
                <a16:creationId xmlns:a16="http://schemas.microsoft.com/office/drawing/2014/main" id="{D9C1B200-B30E-7E13-9A2E-D331D0FE6D22}"/>
              </a:ext>
            </a:extLst>
          </p:cNvPr>
          <p:cNvSpPr/>
          <p:nvPr userDrawn="1"/>
        </p:nvSpPr>
        <p:spPr>
          <a:xfrm>
            <a:off x="0" y="6257925"/>
            <a:ext cx="12192000" cy="60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10;&#10;Description automatically generated">
            <a:extLst>
              <a:ext uri="{FF2B5EF4-FFF2-40B4-BE49-F238E27FC236}">
                <a16:creationId xmlns:a16="http://schemas.microsoft.com/office/drawing/2014/main" id="{BADD4AF0-B20B-0BE8-43DC-256BE02269E4}"/>
              </a:ext>
            </a:extLst>
          </p:cNvPr>
          <p:cNvPicPr/>
          <p:nvPr userDrawn="1"/>
        </p:nvPicPr>
        <p:blipFill>
          <a:blip r:embed="rId14">
            <a:extLst>
              <a:ext uri="{28A0092B-C50C-407E-A947-70E740481C1C}">
                <a14:useLocalDpi xmlns:a14="http://schemas.microsoft.com/office/drawing/2010/main" val="0"/>
              </a:ext>
            </a:extLst>
          </a:blip>
          <a:stretch>
            <a:fillRect/>
          </a:stretch>
        </p:blipFill>
        <p:spPr>
          <a:xfrm>
            <a:off x="11058524" y="6363841"/>
            <a:ext cx="914402" cy="408433"/>
          </a:xfrm>
          <a:prstGeom prst="rect">
            <a:avLst/>
          </a:prstGeom>
        </p:spPr>
      </p:pic>
      <p:pic>
        <p:nvPicPr>
          <p:cNvPr id="10" name="Content Placeholder 6" descr="Icon&#10;&#10;Description automatically generated">
            <a:extLst>
              <a:ext uri="{FF2B5EF4-FFF2-40B4-BE49-F238E27FC236}">
                <a16:creationId xmlns:a16="http://schemas.microsoft.com/office/drawing/2014/main" id="{452F89F7-647E-3099-CC9A-659710FA72CC}"/>
              </a:ext>
            </a:extLst>
          </p:cNvPr>
          <p:cNvPicPr/>
          <p:nvPr userDrawn="1"/>
        </p:nvPicPr>
        <p:blipFill>
          <a:blip r:embed="rId15">
            <a:extLst>
              <a:ext uri="{28A0092B-C50C-407E-A947-70E740481C1C}">
                <a14:useLocalDpi xmlns:a14="http://schemas.microsoft.com/office/drawing/2010/main" val="0"/>
              </a:ext>
            </a:extLst>
          </a:blip>
          <a:stretch>
            <a:fillRect/>
          </a:stretch>
        </p:blipFill>
        <p:spPr>
          <a:xfrm>
            <a:off x="451537" y="6362700"/>
            <a:ext cx="1869042" cy="390524"/>
          </a:xfrm>
          <a:prstGeom prst="rect">
            <a:avLst/>
          </a:prstGeom>
        </p:spPr>
      </p:pic>
    </p:spTree>
    <p:extLst>
      <p:ext uri="{BB962C8B-B14F-4D97-AF65-F5344CB8AC3E}">
        <p14:creationId xmlns:p14="http://schemas.microsoft.com/office/powerpoint/2010/main" val="61789432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b="1" kern="1200" baseline="0">
          <a:solidFill>
            <a:srgbClr val="94CEC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baseline="0">
          <a:solidFill>
            <a:srgbClr val="94CE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baseline="0">
          <a:solidFill>
            <a:srgbClr val="94CEC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baseline="0">
          <a:solidFill>
            <a:srgbClr val="94CEC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baseline="0">
          <a:solidFill>
            <a:srgbClr val="94CEC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baseline="0">
          <a:solidFill>
            <a:srgbClr val="94CE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8DD0D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1E3793-9CBA-AEFE-9CA7-5B068B5EC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DDD800-F9D6-A120-0262-E5DD5AFD1B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B36C8-B750-03E9-D02A-F670C7B521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CAE0C-D0C0-48D6-9323-FC25764590DF}" type="datetimeFigureOut">
              <a:rPr lang="en-US" smtClean="0"/>
              <a:t>1/29/2025</a:t>
            </a:fld>
            <a:endParaRPr lang="en-US"/>
          </a:p>
        </p:txBody>
      </p:sp>
      <p:sp>
        <p:nvSpPr>
          <p:cNvPr id="5" name="Footer Placeholder 4">
            <a:extLst>
              <a:ext uri="{FF2B5EF4-FFF2-40B4-BE49-F238E27FC236}">
                <a16:creationId xmlns:a16="http://schemas.microsoft.com/office/drawing/2014/main" id="{841E8544-7375-5E8A-BDD9-8571717346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B71743-DD6E-7A92-924D-C2793D2CCC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10B3C-AC63-4811-BDA1-10049BEF13BA}" type="slidenum">
              <a:rPr lang="en-US" smtClean="0"/>
              <a:t>‹#›</a:t>
            </a:fld>
            <a:endParaRPr lang="en-US"/>
          </a:p>
        </p:txBody>
      </p:sp>
      <p:sp>
        <p:nvSpPr>
          <p:cNvPr id="7" name="Rectangle 6">
            <a:extLst>
              <a:ext uri="{FF2B5EF4-FFF2-40B4-BE49-F238E27FC236}">
                <a16:creationId xmlns:a16="http://schemas.microsoft.com/office/drawing/2014/main" id="{A8114DD9-0EAB-2E5E-61E6-F68909316DFC}"/>
              </a:ext>
            </a:extLst>
          </p:cNvPr>
          <p:cNvSpPr/>
          <p:nvPr userDrawn="1"/>
        </p:nvSpPr>
        <p:spPr>
          <a:xfrm>
            <a:off x="0" y="6257925"/>
            <a:ext cx="12192000" cy="60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10;&#10;Description automatically generated">
            <a:extLst>
              <a:ext uri="{FF2B5EF4-FFF2-40B4-BE49-F238E27FC236}">
                <a16:creationId xmlns:a16="http://schemas.microsoft.com/office/drawing/2014/main" id="{F789E288-BFD3-4169-7045-799BF7F649A7}"/>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11058524" y="6363841"/>
            <a:ext cx="914402" cy="408433"/>
          </a:xfrm>
          <a:prstGeom prst="rect">
            <a:avLst/>
          </a:prstGeom>
        </p:spPr>
      </p:pic>
      <p:pic>
        <p:nvPicPr>
          <p:cNvPr id="9" name="Picture 8" descr="A picture containing outdoor, dark, plant, night&#10;&#10;Description automatically generated">
            <a:extLst>
              <a:ext uri="{FF2B5EF4-FFF2-40B4-BE49-F238E27FC236}">
                <a16:creationId xmlns:a16="http://schemas.microsoft.com/office/drawing/2014/main" id="{EB0B0C4A-8906-E041-2BBE-199418CE512B}"/>
              </a:ext>
            </a:extLst>
          </p:cNvPr>
          <p:cNvPicPr/>
          <p:nvPr userDrawn="1"/>
        </p:nvPicPr>
        <p:blipFill rotWithShape="1">
          <a:blip r:embed="rId14">
            <a:extLst>
              <a:ext uri="{28A0092B-C50C-407E-A947-70E740481C1C}">
                <a14:useLocalDpi xmlns:a14="http://schemas.microsoft.com/office/drawing/2010/main" val="0"/>
              </a:ext>
            </a:extLst>
          </a:blip>
          <a:srcRect l="17948" r="2833"/>
          <a:stretch/>
        </p:blipFill>
        <p:spPr>
          <a:xfrm>
            <a:off x="6448425" y="2390775"/>
            <a:ext cx="5743575" cy="4078318"/>
          </a:xfrm>
          <a:prstGeom prst="rect">
            <a:avLst/>
          </a:prstGeom>
        </p:spPr>
      </p:pic>
      <p:pic>
        <p:nvPicPr>
          <p:cNvPr id="10" name="Content Placeholder 6" descr="Icon&#10;&#10;Description automatically generated">
            <a:extLst>
              <a:ext uri="{FF2B5EF4-FFF2-40B4-BE49-F238E27FC236}">
                <a16:creationId xmlns:a16="http://schemas.microsoft.com/office/drawing/2014/main" id="{3F067B2E-CFFC-DD60-57A5-889EEAB0AA78}"/>
              </a:ext>
            </a:extLst>
          </p:cNvPr>
          <p:cNvPicPr/>
          <p:nvPr userDrawn="1"/>
        </p:nvPicPr>
        <p:blipFill>
          <a:blip r:embed="rId15">
            <a:extLst>
              <a:ext uri="{28A0092B-C50C-407E-A947-70E740481C1C}">
                <a14:useLocalDpi xmlns:a14="http://schemas.microsoft.com/office/drawing/2010/main" val="0"/>
              </a:ext>
            </a:extLst>
          </a:blip>
          <a:stretch>
            <a:fillRect/>
          </a:stretch>
        </p:blipFill>
        <p:spPr>
          <a:xfrm>
            <a:off x="451537" y="6362700"/>
            <a:ext cx="1869042" cy="390524"/>
          </a:xfrm>
          <a:prstGeom prst="rect">
            <a:avLst/>
          </a:prstGeom>
        </p:spPr>
      </p:pic>
    </p:spTree>
    <p:extLst>
      <p:ext uri="{BB962C8B-B14F-4D97-AF65-F5344CB8AC3E}">
        <p14:creationId xmlns:p14="http://schemas.microsoft.com/office/powerpoint/2010/main" val="76272519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b="1" kern="1200">
          <a:solidFill>
            <a:srgbClr val="21406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140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140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140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140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140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406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1F3A9-F208-1E94-4C2E-0890DF72C8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DE974F-65DB-681E-B0AF-8A9CCECC6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D062F33-9AD8-D621-F558-2BDA3897D6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9522B-242E-4A0E-AFB1-28D0E71DE32A}" type="slidenum">
              <a:rPr lang="en-US" smtClean="0"/>
              <a:t>‹#›</a:t>
            </a:fld>
            <a:endParaRPr lang="en-US"/>
          </a:p>
        </p:txBody>
      </p:sp>
      <p:sp>
        <p:nvSpPr>
          <p:cNvPr id="7" name="Rectangle 6">
            <a:extLst>
              <a:ext uri="{FF2B5EF4-FFF2-40B4-BE49-F238E27FC236}">
                <a16:creationId xmlns:a16="http://schemas.microsoft.com/office/drawing/2014/main" id="{0CBFA969-8DA3-489E-7798-CED8863F6B15}"/>
              </a:ext>
            </a:extLst>
          </p:cNvPr>
          <p:cNvSpPr/>
          <p:nvPr userDrawn="1"/>
        </p:nvSpPr>
        <p:spPr>
          <a:xfrm>
            <a:off x="0" y="6257925"/>
            <a:ext cx="12192000" cy="60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descr="Icon&#10;&#10;Description automatically generated">
            <a:extLst>
              <a:ext uri="{FF2B5EF4-FFF2-40B4-BE49-F238E27FC236}">
                <a16:creationId xmlns:a16="http://schemas.microsoft.com/office/drawing/2014/main" id="{C7C6AD88-312D-9C81-A5D6-DEC0AB3D419F}"/>
              </a:ext>
            </a:extLst>
          </p:cNvPr>
          <p:cNvPicPr>
            <a:picLocks/>
          </p:cNvPicPr>
          <p:nvPr userDrawn="1"/>
        </p:nvPicPr>
        <p:blipFill>
          <a:blip r:embed="rId14">
            <a:extLst>
              <a:ext uri="{28A0092B-C50C-407E-A947-70E740481C1C}">
                <a14:useLocalDpi xmlns:a14="http://schemas.microsoft.com/office/drawing/2010/main" val="0"/>
              </a:ext>
            </a:extLst>
          </a:blip>
          <a:stretch>
            <a:fillRect/>
          </a:stretch>
        </p:blipFill>
        <p:spPr>
          <a:xfrm>
            <a:off x="451537" y="6362700"/>
            <a:ext cx="1869042" cy="390524"/>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372ED509-D520-41C9-674A-601AB578D075}"/>
              </a:ext>
            </a:extLst>
          </p:cNvPr>
          <p:cNvPicPr/>
          <p:nvPr userDrawn="1"/>
        </p:nvPicPr>
        <p:blipFill>
          <a:blip r:embed="rId15">
            <a:extLst>
              <a:ext uri="{28A0092B-C50C-407E-A947-70E740481C1C}">
                <a14:useLocalDpi xmlns:a14="http://schemas.microsoft.com/office/drawing/2010/main" val="0"/>
              </a:ext>
            </a:extLst>
          </a:blip>
          <a:stretch>
            <a:fillRect/>
          </a:stretch>
        </p:blipFill>
        <p:spPr>
          <a:xfrm>
            <a:off x="11058524" y="6363841"/>
            <a:ext cx="914402" cy="408433"/>
          </a:xfrm>
          <a:prstGeom prst="rect">
            <a:avLst/>
          </a:prstGeom>
        </p:spPr>
      </p:pic>
      <p:pic>
        <p:nvPicPr>
          <p:cNvPr id="10" name="Content Placeholder 4">
            <a:extLst>
              <a:ext uri="{FF2B5EF4-FFF2-40B4-BE49-F238E27FC236}">
                <a16:creationId xmlns:a16="http://schemas.microsoft.com/office/drawing/2014/main" id="{15E1B243-82F1-8D7E-480A-B4BDBD5574D5}"/>
              </a:ext>
              <a:ext uri="{C183D7F6-B498-43B3-948B-1728B52AA6E4}">
                <adec:decorative xmlns:adec="http://schemas.microsoft.com/office/drawing/2017/decorative" val="1"/>
              </a:ext>
            </a:extLst>
          </p:cNvPr>
          <p:cNvPicPr/>
          <p:nvPr userDrawn="1"/>
        </p:nvPicPr>
        <p:blipFill rotWithShape="1">
          <a:blip r:embed="rId16">
            <a:alphaModFix amt="45000"/>
            <a:extLst>
              <a:ext uri="{28A0092B-C50C-407E-A947-70E740481C1C}">
                <a14:useLocalDpi xmlns:a14="http://schemas.microsoft.com/office/drawing/2010/main" val="0"/>
              </a:ext>
            </a:extLst>
          </a:blip>
          <a:srcRect l="14982" b="16848"/>
          <a:stretch/>
        </p:blipFill>
        <p:spPr>
          <a:xfrm>
            <a:off x="8991600" y="4525426"/>
            <a:ext cx="3200400" cy="1718781"/>
          </a:xfrm>
          <a:prstGeom prst="rect">
            <a:avLst/>
          </a:prstGeom>
        </p:spPr>
      </p:pic>
      <p:sp>
        <p:nvSpPr>
          <p:cNvPr id="11" name="Slide Number Placeholder 4">
            <a:extLst>
              <a:ext uri="{FF2B5EF4-FFF2-40B4-BE49-F238E27FC236}">
                <a16:creationId xmlns:a16="http://schemas.microsoft.com/office/drawing/2014/main" id="{FA74223B-050E-DE8B-21F7-299D1C997ACA}"/>
              </a:ext>
            </a:extLst>
          </p:cNvPr>
          <p:cNvSpPr txBox="1">
            <a:spLocks/>
          </p:cNvSpPr>
          <p:nvPr userDrawn="1"/>
        </p:nvSpPr>
        <p:spPr>
          <a:xfrm>
            <a:off x="10144125" y="64071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79522B-242E-4A0E-AFB1-28D0E71DE32A}" type="slidenum">
              <a:rPr lang="en-US" baseline="0" smtClean="0">
                <a:solidFill>
                  <a:srgbClr val="214064"/>
                </a:solidFill>
              </a:rPr>
              <a:pPr/>
              <a:t>‹#›</a:t>
            </a:fld>
            <a:endParaRPr lang="en-US" baseline="0">
              <a:solidFill>
                <a:srgbClr val="214064"/>
              </a:solidFill>
            </a:endParaRPr>
          </a:p>
        </p:txBody>
      </p:sp>
    </p:spTree>
    <p:extLst>
      <p:ext uri="{BB962C8B-B14F-4D97-AF65-F5344CB8AC3E}">
        <p14:creationId xmlns:p14="http://schemas.microsoft.com/office/powerpoint/2010/main" val="3367009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0" r:id="rId12"/>
  </p:sldLayoutIdLst>
  <p:txStyles>
    <p:titleStyle>
      <a:lvl1pPr algn="l" defTabSz="914400" rtl="0" eaLnBrk="1" latinLnBrk="0" hangingPunct="1">
        <a:lnSpc>
          <a:spcPct val="90000"/>
        </a:lnSpc>
        <a:spcBef>
          <a:spcPct val="0"/>
        </a:spcBef>
        <a:buNone/>
        <a:defRPr sz="4400" kern="1200" baseline="0">
          <a:solidFill>
            <a:schemeClr val="bg1"/>
          </a:solidFill>
          <a:latin typeface="Tenso" panose="0200000000000000000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1406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1F3A9-F208-1E94-4C2E-0890DF72C8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DE974F-65DB-681E-B0AF-8A9CCECC6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CCA73-8799-89A5-46F3-FF1CD9B15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D2AD1CA6-459B-480A-A4CE-326FF33B35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062F33-9AD8-D621-F558-2BDA3897D6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9522B-242E-4A0E-AFB1-28D0E71DE32A}" type="slidenum">
              <a:rPr lang="en-US" smtClean="0"/>
              <a:t>‹#›</a:t>
            </a:fld>
            <a:endParaRPr lang="en-US"/>
          </a:p>
        </p:txBody>
      </p:sp>
      <p:sp>
        <p:nvSpPr>
          <p:cNvPr id="7" name="Rectangle 6">
            <a:extLst>
              <a:ext uri="{FF2B5EF4-FFF2-40B4-BE49-F238E27FC236}">
                <a16:creationId xmlns:a16="http://schemas.microsoft.com/office/drawing/2014/main" id="{0CBFA969-8DA3-489E-7798-CED8863F6B15}"/>
              </a:ext>
            </a:extLst>
          </p:cNvPr>
          <p:cNvSpPr/>
          <p:nvPr userDrawn="1"/>
        </p:nvSpPr>
        <p:spPr>
          <a:xfrm>
            <a:off x="0" y="6257925"/>
            <a:ext cx="12192000" cy="60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descr="Icon&#10;&#10;Description automatically generated">
            <a:extLst>
              <a:ext uri="{FF2B5EF4-FFF2-40B4-BE49-F238E27FC236}">
                <a16:creationId xmlns:a16="http://schemas.microsoft.com/office/drawing/2014/main" id="{C7C6AD88-312D-9C81-A5D6-DEC0AB3D419F}"/>
              </a:ext>
            </a:extLst>
          </p:cNvPr>
          <p:cNvPicPr>
            <a:picLocks/>
          </p:cNvPicPr>
          <p:nvPr userDrawn="1"/>
        </p:nvPicPr>
        <p:blipFill>
          <a:blip r:embed="rId14">
            <a:extLst>
              <a:ext uri="{28A0092B-C50C-407E-A947-70E740481C1C}">
                <a14:useLocalDpi xmlns:a14="http://schemas.microsoft.com/office/drawing/2010/main" val="0"/>
              </a:ext>
            </a:extLst>
          </a:blip>
          <a:stretch>
            <a:fillRect/>
          </a:stretch>
        </p:blipFill>
        <p:spPr>
          <a:xfrm>
            <a:off x="451537" y="6362700"/>
            <a:ext cx="1869042" cy="390524"/>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372ED509-D520-41C9-674A-601AB578D075}"/>
              </a:ext>
            </a:extLst>
          </p:cNvPr>
          <p:cNvPicPr/>
          <p:nvPr userDrawn="1"/>
        </p:nvPicPr>
        <p:blipFill>
          <a:blip r:embed="rId15">
            <a:extLst>
              <a:ext uri="{28A0092B-C50C-407E-A947-70E740481C1C}">
                <a14:useLocalDpi xmlns:a14="http://schemas.microsoft.com/office/drawing/2010/main" val="0"/>
              </a:ext>
            </a:extLst>
          </a:blip>
          <a:stretch>
            <a:fillRect/>
          </a:stretch>
        </p:blipFill>
        <p:spPr>
          <a:xfrm>
            <a:off x="11058524" y="6363841"/>
            <a:ext cx="914402" cy="408433"/>
          </a:xfrm>
          <a:prstGeom prst="rect">
            <a:avLst/>
          </a:prstGeom>
        </p:spPr>
      </p:pic>
      <p:sp>
        <p:nvSpPr>
          <p:cNvPr id="10" name="Slide Number Placeholder 4">
            <a:extLst>
              <a:ext uri="{FF2B5EF4-FFF2-40B4-BE49-F238E27FC236}">
                <a16:creationId xmlns:a16="http://schemas.microsoft.com/office/drawing/2014/main" id="{6EE7DB2C-C878-0FC2-EB64-463A47493B58}"/>
              </a:ext>
            </a:extLst>
          </p:cNvPr>
          <p:cNvSpPr txBox="1">
            <a:spLocks/>
          </p:cNvSpPr>
          <p:nvPr userDrawn="1"/>
        </p:nvSpPr>
        <p:spPr>
          <a:xfrm>
            <a:off x="10144125" y="64071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79522B-242E-4A0E-AFB1-28D0E71DE32A}" type="slidenum">
              <a:rPr lang="en-US" baseline="0" smtClean="0">
                <a:solidFill>
                  <a:srgbClr val="214064"/>
                </a:solidFill>
              </a:rPr>
              <a:pPr/>
              <a:t>‹#›</a:t>
            </a:fld>
            <a:endParaRPr lang="en-US" baseline="0">
              <a:solidFill>
                <a:srgbClr val="214064"/>
              </a:solidFill>
            </a:endParaRPr>
          </a:p>
        </p:txBody>
      </p:sp>
    </p:spTree>
    <p:extLst>
      <p:ext uri="{BB962C8B-B14F-4D97-AF65-F5344CB8AC3E}">
        <p14:creationId xmlns:p14="http://schemas.microsoft.com/office/powerpoint/2010/main" val="297123997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baseline="0">
          <a:solidFill>
            <a:schemeClr val="bg1"/>
          </a:solidFill>
          <a:latin typeface="Tenso" panose="0200000000000000000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1406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1F3A9-F208-1E94-4C2E-0890DF72C8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DE974F-65DB-681E-B0AF-8A9CCECC6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563C0E33-DC0E-FAA8-E6A5-506EB6BCC6B2}"/>
              </a:ext>
            </a:extLst>
          </p:cNvPr>
          <p:cNvSpPr txBox="1">
            <a:spLocks/>
          </p:cNvSpPr>
          <p:nvPr userDrawn="1"/>
        </p:nvSpPr>
        <p:spPr>
          <a:xfrm>
            <a:off x="10144125" y="64071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79522B-242E-4A0E-AFB1-28D0E71DE32A}" type="slidenum">
              <a:rPr lang="en-US" baseline="0" smtClean="0">
                <a:solidFill>
                  <a:schemeClr val="bg1"/>
                </a:solidFill>
              </a:rPr>
              <a:pPr/>
              <a:t>‹#›</a:t>
            </a:fld>
            <a:endParaRPr lang="en-US" baseline="0">
              <a:solidFill>
                <a:schemeClr val="bg1"/>
              </a:solidFill>
            </a:endParaRPr>
          </a:p>
        </p:txBody>
      </p:sp>
    </p:spTree>
    <p:extLst>
      <p:ext uri="{BB962C8B-B14F-4D97-AF65-F5344CB8AC3E}">
        <p14:creationId xmlns:p14="http://schemas.microsoft.com/office/powerpoint/2010/main" val="286554004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1406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1F3A9-F208-1E94-4C2E-0890DF72C8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DE974F-65DB-681E-B0AF-8A9CCECC6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CCA73-8799-89A5-46F3-FF1CD9B15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EBD7A5-8931-4D2E-A7F8-2154B0E86102}" type="datetimeFigureOut">
              <a:rPr lang="en-US" smtClean="0"/>
              <a:t>1/29/2025</a:t>
            </a:fld>
            <a:endParaRPr lang="en-US"/>
          </a:p>
        </p:txBody>
      </p:sp>
      <p:sp>
        <p:nvSpPr>
          <p:cNvPr id="5" name="Footer Placeholder 4">
            <a:extLst>
              <a:ext uri="{FF2B5EF4-FFF2-40B4-BE49-F238E27FC236}">
                <a16:creationId xmlns:a16="http://schemas.microsoft.com/office/drawing/2014/main" id="{D2AD1CA6-459B-480A-A4CE-326FF33B35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062F33-9AD8-D621-F558-2BDA3897D6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9522B-242E-4A0E-AFB1-28D0E71DE32A}" type="slidenum">
              <a:rPr lang="en-US" smtClean="0"/>
              <a:t>‹#›</a:t>
            </a:fld>
            <a:endParaRPr lang="en-US"/>
          </a:p>
        </p:txBody>
      </p:sp>
      <p:sp>
        <p:nvSpPr>
          <p:cNvPr id="7" name="Rectangle 6">
            <a:extLst>
              <a:ext uri="{FF2B5EF4-FFF2-40B4-BE49-F238E27FC236}">
                <a16:creationId xmlns:a16="http://schemas.microsoft.com/office/drawing/2014/main" id="{0CBFA969-8DA3-489E-7798-CED8863F6B15}"/>
              </a:ext>
            </a:extLst>
          </p:cNvPr>
          <p:cNvSpPr/>
          <p:nvPr userDrawn="1"/>
        </p:nvSpPr>
        <p:spPr>
          <a:xfrm>
            <a:off x="0" y="6257925"/>
            <a:ext cx="12192000" cy="60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descr="Icon&#10;&#10;Description automatically generated">
            <a:extLst>
              <a:ext uri="{FF2B5EF4-FFF2-40B4-BE49-F238E27FC236}">
                <a16:creationId xmlns:a16="http://schemas.microsoft.com/office/drawing/2014/main" id="{C7C6AD88-312D-9C81-A5D6-DEC0AB3D419F}"/>
              </a:ext>
            </a:extLst>
          </p:cNvPr>
          <p:cNvPicPr>
            <a:picLocks/>
          </p:cNvPicPr>
          <p:nvPr userDrawn="1"/>
        </p:nvPicPr>
        <p:blipFill>
          <a:blip r:embed="rId13">
            <a:extLst>
              <a:ext uri="{28A0092B-C50C-407E-A947-70E740481C1C}">
                <a14:useLocalDpi xmlns:a14="http://schemas.microsoft.com/office/drawing/2010/main" val="0"/>
              </a:ext>
            </a:extLst>
          </a:blip>
          <a:stretch>
            <a:fillRect/>
          </a:stretch>
        </p:blipFill>
        <p:spPr>
          <a:xfrm>
            <a:off x="451537" y="6362700"/>
            <a:ext cx="1869042" cy="390524"/>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372ED509-D520-41C9-674A-601AB578D075}"/>
              </a:ext>
            </a:extLst>
          </p:cNvPr>
          <p:cNvPicPr/>
          <p:nvPr userDrawn="1"/>
        </p:nvPicPr>
        <p:blipFill>
          <a:blip r:embed="rId14">
            <a:extLst>
              <a:ext uri="{28A0092B-C50C-407E-A947-70E740481C1C}">
                <a14:useLocalDpi xmlns:a14="http://schemas.microsoft.com/office/drawing/2010/main" val="0"/>
              </a:ext>
            </a:extLst>
          </a:blip>
          <a:stretch>
            <a:fillRect/>
          </a:stretch>
        </p:blipFill>
        <p:spPr>
          <a:xfrm>
            <a:off x="11058524" y="6363841"/>
            <a:ext cx="914402" cy="408433"/>
          </a:xfrm>
          <a:prstGeom prst="rect">
            <a:avLst/>
          </a:prstGeom>
        </p:spPr>
      </p:pic>
      <p:sp>
        <p:nvSpPr>
          <p:cNvPr id="10" name="Slide Number Placeholder 4">
            <a:extLst>
              <a:ext uri="{FF2B5EF4-FFF2-40B4-BE49-F238E27FC236}">
                <a16:creationId xmlns:a16="http://schemas.microsoft.com/office/drawing/2014/main" id="{43A995C6-56BF-B61A-E510-1AC7CCD6D878}"/>
              </a:ext>
            </a:extLst>
          </p:cNvPr>
          <p:cNvSpPr txBox="1">
            <a:spLocks/>
          </p:cNvSpPr>
          <p:nvPr userDrawn="1"/>
        </p:nvSpPr>
        <p:spPr>
          <a:xfrm>
            <a:off x="10144125" y="64071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79522B-242E-4A0E-AFB1-28D0E71DE32A}" type="slidenum">
              <a:rPr lang="en-US" baseline="0" smtClean="0">
                <a:solidFill>
                  <a:srgbClr val="214064"/>
                </a:solidFill>
              </a:rPr>
              <a:pPr/>
              <a:t>‹#›</a:t>
            </a:fld>
            <a:endParaRPr lang="en-US" baseline="0">
              <a:solidFill>
                <a:srgbClr val="214064"/>
              </a:solidFill>
            </a:endParaRPr>
          </a:p>
        </p:txBody>
      </p:sp>
    </p:spTree>
    <p:extLst>
      <p:ext uri="{BB962C8B-B14F-4D97-AF65-F5344CB8AC3E}">
        <p14:creationId xmlns:p14="http://schemas.microsoft.com/office/powerpoint/2010/main" val="11342406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D202B8-7883-7CBC-1ED1-80A131E49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A85C325-C92A-EA0D-E391-2DC19704D3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C7C12-82BF-4B17-B24D-CCF9163AD9F2}" type="slidenum">
              <a:rPr lang="en-US" smtClean="0"/>
              <a:t>‹#›</a:t>
            </a:fld>
            <a:endParaRPr lang="en-US"/>
          </a:p>
        </p:txBody>
      </p:sp>
      <p:pic>
        <p:nvPicPr>
          <p:cNvPr id="7" name="Picture 6">
            <a:extLst>
              <a:ext uri="{FF2B5EF4-FFF2-40B4-BE49-F238E27FC236}">
                <a16:creationId xmlns:a16="http://schemas.microsoft.com/office/drawing/2014/main" id="{D0FA69DD-6195-1465-F459-C7DF584BD32F}"/>
              </a:ext>
              <a:ext uri="{C183D7F6-B498-43B3-948B-1728B52AA6E4}">
                <adec:decorative xmlns:adec="http://schemas.microsoft.com/office/drawing/2017/decorative" val="1"/>
              </a:ext>
            </a:extLst>
          </p:cNvPr>
          <p:cNvPicPr/>
          <p:nvPr userDrawn="1"/>
        </p:nvPicPr>
        <p:blipFill rotWithShape="1">
          <a:blip r:embed="rId13">
            <a:alphaModFix amt="64000"/>
            <a:extLst>
              <a:ext uri="{28A0092B-C50C-407E-A947-70E740481C1C}">
                <a14:useLocalDpi xmlns:a14="http://schemas.microsoft.com/office/drawing/2010/main" val="0"/>
              </a:ext>
            </a:extLst>
          </a:blip>
          <a:srcRect l="15141"/>
          <a:stretch/>
        </p:blipFill>
        <p:spPr>
          <a:xfrm>
            <a:off x="5423600" y="3238500"/>
            <a:ext cx="6768400" cy="4386792"/>
          </a:xfrm>
          <a:prstGeom prst="rect">
            <a:avLst/>
          </a:prstGeom>
        </p:spPr>
      </p:pic>
      <p:sp>
        <p:nvSpPr>
          <p:cNvPr id="9" name="Subtitle 2">
            <a:extLst>
              <a:ext uri="{FF2B5EF4-FFF2-40B4-BE49-F238E27FC236}">
                <a16:creationId xmlns:a16="http://schemas.microsoft.com/office/drawing/2014/main" id="{BF52CAB8-53F1-1BB2-118B-C41108E07A92}"/>
              </a:ext>
            </a:extLst>
          </p:cNvPr>
          <p:cNvSpPr txBox="1">
            <a:spLocks/>
          </p:cNvSpPr>
          <p:nvPr userDrawn="1"/>
        </p:nvSpPr>
        <p:spPr>
          <a:xfrm>
            <a:off x="6479924" y="490568"/>
            <a:ext cx="5309796" cy="1137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400" i="0">
                <a:solidFill>
                  <a:srgbClr val="457776"/>
                </a:solidFill>
                <a:effectLst/>
              </a:rPr>
              <a:t>A National Initiative Reducing Overincarceration of People with Mental Illnesses</a:t>
            </a:r>
          </a:p>
        </p:txBody>
      </p:sp>
      <p:cxnSp>
        <p:nvCxnSpPr>
          <p:cNvPr id="10" name="Straight Connector 9">
            <a:extLst>
              <a:ext uri="{FF2B5EF4-FFF2-40B4-BE49-F238E27FC236}">
                <a16:creationId xmlns:a16="http://schemas.microsoft.com/office/drawing/2014/main" id="{02A2C2FE-010B-D8F0-9D7E-F5E0E1083D95}"/>
              </a:ext>
            </a:extLst>
          </p:cNvPr>
          <p:cNvCxnSpPr>
            <a:cxnSpLocks/>
          </p:cNvCxnSpPr>
          <p:nvPr userDrawn="1"/>
        </p:nvCxnSpPr>
        <p:spPr>
          <a:xfrm>
            <a:off x="6324600" y="490568"/>
            <a:ext cx="0" cy="1057275"/>
          </a:xfrm>
          <a:prstGeom prst="line">
            <a:avLst/>
          </a:prstGeom>
          <a:ln>
            <a:solidFill>
              <a:srgbClr val="1C3D66"/>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ock, sign&#10;&#10;Description automatically generated">
            <a:extLst>
              <a:ext uri="{FF2B5EF4-FFF2-40B4-BE49-F238E27FC236}">
                <a16:creationId xmlns:a16="http://schemas.microsoft.com/office/drawing/2014/main" id="{6226B96B-B086-CC06-2DA2-DAEDCA015A1D}"/>
              </a:ext>
            </a:extLst>
          </p:cNvPr>
          <p:cNvPicPr/>
          <p:nvPr userDrawn="1"/>
        </p:nvPicPr>
        <p:blipFill>
          <a:blip r:embed="rId14">
            <a:extLst>
              <a:ext uri="{28A0092B-C50C-407E-A947-70E740481C1C}">
                <a14:useLocalDpi xmlns:a14="http://schemas.microsoft.com/office/drawing/2010/main" val="0"/>
              </a:ext>
            </a:extLst>
          </a:blip>
          <a:stretch>
            <a:fillRect/>
          </a:stretch>
        </p:blipFill>
        <p:spPr>
          <a:xfrm>
            <a:off x="478222" y="432306"/>
            <a:ext cx="5617778" cy="1173798"/>
          </a:xfrm>
          <a:prstGeom prst="rect">
            <a:avLst/>
          </a:prstGeom>
        </p:spPr>
      </p:pic>
    </p:spTree>
    <p:extLst>
      <p:ext uri="{BB962C8B-B14F-4D97-AF65-F5344CB8AC3E}">
        <p14:creationId xmlns:p14="http://schemas.microsoft.com/office/powerpoint/2010/main" val="13576680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5777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5777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777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383B4B-C67A-07C0-AA5F-612FFFD771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B29042-A669-A522-7E76-50420CB4E0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BDF1D-F0CB-2C82-7BA7-AAD9A8E960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7803CF25-C736-FF86-AF45-257863536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C883EA-4BBA-E367-D6E4-34F34F305C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389B79-E0D1-4A77-83A9-A8D9AF36EE1B}" type="slidenum">
              <a:rPr lang="en-US" smtClean="0"/>
              <a:t>‹#›</a:t>
            </a:fld>
            <a:endParaRPr lang="en-US"/>
          </a:p>
        </p:txBody>
      </p:sp>
      <p:sp>
        <p:nvSpPr>
          <p:cNvPr id="7" name="Rectangle 6">
            <a:extLst>
              <a:ext uri="{FF2B5EF4-FFF2-40B4-BE49-F238E27FC236}">
                <a16:creationId xmlns:a16="http://schemas.microsoft.com/office/drawing/2014/main" id="{3C21442C-13D9-8FDA-A0CE-23EB5C880851}"/>
              </a:ext>
            </a:extLst>
          </p:cNvPr>
          <p:cNvSpPr/>
          <p:nvPr userDrawn="1"/>
        </p:nvSpPr>
        <p:spPr>
          <a:xfrm>
            <a:off x="0" y="6257925"/>
            <a:ext cx="12192000" cy="600076"/>
          </a:xfrm>
          <a:prstGeom prst="rect">
            <a:avLst/>
          </a:prstGeom>
          <a:solidFill>
            <a:srgbClr val="457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5" descr="Text&#10;&#10;Description automatically generated with medium confidence">
            <a:extLst>
              <a:ext uri="{FF2B5EF4-FFF2-40B4-BE49-F238E27FC236}">
                <a16:creationId xmlns:a16="http://schemas.microsoft.com/office/drawing/2014/main" id="{BC4F8F45-F541-1E34-4302-DE2EDD6B808C}"/>
              </a:ext>
            </a:extLst>
          </p:cNvPr>
          <p:cNvPicPr>
            <a:picLocks/>
          </p:cNvPicPr>
          <p:nvPr userDrawn="1"/>
        </p:nvPicPr>
        <p:blipFill>
          <a:blip r:embed="rId14">
            <a:extLst>
              <a:ext uri="{28A0092B-C50C-407E-A947-70E740481C1C}">
                <a14:useLocalDpi xmlns:a14="http://schemas.microsoft.com/office/drawing/2010/main" val="0"/>
              </a:ext>
            </a:extLst>
          </a:blip>
          <a:stretch>
            <a:fillRect/>
          </a:stretch>
        </p:blipFill>
        <p:spPr>
          <a:xfrm>
            <a:off x="11026886" y="6374946"/>
            <a:ext cx="927100" cy="414866"/>
          </a:xfrm>
          <a:prstGeom prst="rect">
            <a:avLst/>
          </a:prstGeom>
        </p:spPr>
      </p:pic>
      <p:pic>
        <p:nvPicPr>
          <p:cNvPr id="9" name="Graphic 8">
            <a:extLst>
              <a:ext uri="{FF2B5EF4-FFF2-40B4-BE49-F238E27FC236}">
                <a16:creationId xmlns:a16="http://schemas.microsoft.com/office/drawing/2014/main" id="{5766FD07-4DF2-2D77-D213-EA7FCBB6BB68}"/>
              </a:ext>
            </a:extLst>
          </p:cNvPr>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5677" y="6381373"/>
            <a:ext cx="1706699" cy="346451"/>
          </a:xfrm>
          <a:prstGeom prst="rect">
            <a:avLst/>
          </a:prstGeom>
        </p:spPr>
      </p:pic>
      <p:pic>
        <p:nvPicPr>
          <p:cNvPr id="10" name="Picture 9">
            <a:extLst>
              <a:ext uri="{FF2B5EF4-FFF2-40B4-BE49-F238E27FC236}">
                <a16:creationId xmlns:a16="http://schemas.microsoft.com/office/drawing/2014/main" id="{DCC85F0A-7946-6BAC-7F26-23669693D6D5}"/>
              </a:ext>
              <a:ext uri="{C183D7F6-B498-43B3-948B-1728B52AA6E4}">
                <adec:decorative xmlns:adec="http://schemas.microsoft.com/office/drawing/2017/decorative" val="1"/>
              </a:ext>
            </a:extLst>
          </p:cNvPr>
          <p:cNvPicPr>
            <a:picLocks noChangeAspect="1"/>
          </p:cNvPicPr>
          <p:nvPr userDrawn="1"/>
        </p:nvPicPr>
        <p:blipFill rotWithShape="1">
          <a:blip r:embed="rId17">
            <a:alphaModFix amt="32000"/>
            <a:extLst>
              <a:ext uri="{28A0092B-C50C-407E-A947-70E740481C1C}">
                <a14:useLocalDpi xmlns:a14="http://schemas.microsoft.com/office/drawing/2010/main" val="0"/>
              </a:ext>
            </a:extLst>
          </a:blip>
          <a:srcRect l="15141"/>
          <a:stretch/>
        </p:blipFill>
        <p:spPr>
          <a:xfrm>
            <a:off x="8924510" y="4537869"/>
            <a:ext cx="3254790" cy="2109522"/>
          </a:xfrm>
          <a:prstGeom prst="rect">
            <a:avLst/>
          </a:prstGeom>
        </p:spPr>
      </p:pic>
      <p:sp>
        <p:nvSpPr>
          <p:cNvPr id="11" name="Slide Number Placeholder 4">
            <a:extLst>
              <a:ext uri="{FF2B5EF4-FFF2-40B4-BE49-F238E27FC236}">
                <a16:creationId xmlns:a16="http://schemas.microsoft.com/office/drawing/2014/main" id="{57EEC8CB-5338-58DB-F0D2-1E31433832C0}"/>
              </a:ext>
            </a:extLst>
          </p:cNvPr>
          <p:cNvSpPr txBox="1">
            <a:spLocks/>
          </p:cNvSpPr>
          <p:nvPr userDrawn="1"/>
        </p:nvSpPr>
        <p:spPr>
          <a:xfrm>
            <a:off x="10144125" y="64071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79522B-242E-4A0E-AFB1-28D0E71DE32A}" type="slidenum">
              <a:rPr lang="en-US" baseline="0" smtClean="0">
                <a:solidFill>
                  <a:schemeClr val="bg1"/>
                </a:solidFill>
              </a:rPr>
              <a:pPr/>
              <a:t>‹#›</a:t>
            </a:fld>
            <a:endParaRPr lang="en-US" baseline="0">
              <a:solidFill>
                <a:schemeClr val="bg1"/>
              </a:solidFill>
            </a:endParaRPr>
          </a:p>
        </p:txBody>
      </p:sp>
    </p:spTree>
    <p:extLst>
      <p:ext uri="{BB962C8B-B14F-4D97-AF65-F5344CB8AC3E}">
        <p14:creationId xmlns:p14="http://schemas.microsoft.com/office/powerpoint/2010/main" val="528554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96" r:id="rId12"/>
  </p:sldLayoutIdLst>
  <p:txStyles>
    <p:titleStyle>
      <a:lvl1pPr algn="l" defTabSz="914400" rtl="0" eaLnBrk="1" latinLnBrk="0" hangingPunct="1">
        <a:lnSpc>
          <a:spcPct val="90000"/>
        </a:lnSpc>
        <a:spcBef>
          <a:spcPct val="0"/>
        </a:spcBef>
        <a:buNone/>
        <a:defRPr sz="4400" kern="1200" baseline="0">
          <a:solidFill>
            <a:srgbClr val="45777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5777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5777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5777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5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5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383B4B-C67A-07C0-AA5F-612FFFD771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B29042-A669-A522-7E76-50420CB4E0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BDF1D-F0CB-2C82-7BA7-AAD9A8E960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9C978B-0CBD-4B97-BBF7-3D78CC467ADB}" type="datetimeFigureOut">
              <a:rPr lang="en-US" smtClean="0"/>
              <a:t>1/29/2025</a:t>
            </a:fld>
            <a:endParaRPr lang="en-US"/>
          </a:p>
        </p:txBody>
      </p:sp>
      <p:sp>
        <p:nvSpPr>
          <p:cNvPr id="5" name="Footer Placeholder 4">
            <a:extLst>
              <a:ext uri="{FF2B5EF4-FFF2-40B4-BE49-F238E27FC236}">
                <a16:creationId xmlns:a16="http://schemas.microsoft.com/office/drawing/2014/main" id="{7803CF25-C736-FF86-AF45-257863536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C883EA-4BBA-E367-D6E4-34F34F305C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389B79-E0D1-4A77-83A9-A8D9AF36EE1B}" type="slidenum">
              <a:rPr lang="en-US" smtClean="0"/>
              <a:t>‹#›</a:t>
            </a:fld>
            <a:endParaRPr lang="en-US"/>
          </a:p>
        </p:txBody>
      </p:sp>
      <p:sp>
        <p:nvSpPr>
          <p:cNvPr id="7" name="Rectangle 6">
            <a:extLst>
              <a:ext uri="{FF2B5EF4-FFF2-40B4-BE49-F238E27FC236}">
                <a16:creationId xmlns:a16="http://schemas.microsoft.com/office/drawing/2014/main" id="{3C21442C-13D9-8FDA-A0CE-23EB5C880851}"/>
              </a:ext>
            </a:extLst>
          </p:cNvPr>
          <p:cNvSpPr/>
          <p:nvPr userDrawn="1"/>
        </p:nvSpPr>
        <p:spPr>
          <a:xfrm>
            <a:off x="0" y="6257925"/>
            <a:ext cx="12192000" cy="600076"/>
          </a:xfrm>
          <a:prstGeom prst="rect">
            <a:avLst/>
          </a:prstGeom>
          <a:solidFill>
            <a:srgbClr val="457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5" descr="Text&#10;&#10;Description automatically generated with medium confidence">
            <a:extLst>
              <a:ext uri="{FF2B5EF4-FFF2-40B4-BE49-F238E27FC236}">
                <a16:creationId xmlns:a16="http://schemas.microsoft.com/office/drawing/2014/main" id="{BC4F8F45-F541-1E34-4302-DE2EDD6B808C}"/>
              </a:ext>
            </a:extLst>
          </p:cNvPr>
          <p:cNvPicPr>
            <a:picLocks/>
          </p:cNvPicPr>
          <p:nvPr userDrawn="1"/>
        </p:nvPicPr>
        <p:blipFill>
          <a:blip r:embed="rId14">
            <a:extLst>
              <a:ext uri="{28A0092B-C50C-407E-A947-70E740481C1C}">
                <a14:useLocalDpi xmlns:a14="http://schemas.microsoft.com/office/drawing/2010/main" val="0"/>
              </a:ext>
            </a:extLst>
          </a:blip>
          <a:stretch>
            <a:fillRect/>
          </a:stretch>
        </p:blipFill>
        <p:spPr>
          <a:xfrm>
            <a:off x="11026886" y="6374946"/>
            <a:ext cx="927100" cy="414866"/>
          </a:xfrm>
          <a:prstGeom prst="rect">
            <a:avLst/>
          </a:prstGeom>
        </p:spPr>
      </p:pic>
      <p:pic>
        <p:nvPicPr>
          <p:cNvPr id="9" name="Graphic 8">
            <a:extLst>
              <a:ext uri="{FF2B5EF4-FFF2-40B4-BE49-F238E27FC236}">
                <a16:creationId xmlns:a16="http://schemas.microsoft.com/office/drawing/2014/main" id="{5766FD07-4DF2-2D77-D213-EA7FCBB6BB68}"/>
              </a:ext>
            </a:extLst>
          </p:cNvPr>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5677" y="6381373"/>
            <a:ext cx="1706699" cy="346451"/>
          </a:xfrm>
          <a:prstGeom prst="rect">
            <a:avLst/>
          </a:prstGeom>
        </p:spPr>
      </p:pic>
      <p:sp>
        <p:nvSpPr>
          <p:cNvPr id="10" name="Slide Number Placeholder 4">
            <a:extLst>
              <a:ext uri="{FF2B5EF4-FFF2-40B4-BE49-F238E27FC236}">
                <a16:creationId xmlns:a16="http://schemas.microsoft.com/office/drawing/2014/main" id="{C80BD4E6-E401-C14F-8204-E9883156D53C}"/>
              </a:ext>
            </a:extLst>
          </p:cNvPr>
          <p:cNvSpPr txBox="1">
            <a:spLocks/>
          </p:cNvSpPr>
          <p:nvPr userDrawn="1"/>
        </p:nvSpPr>
        <p:spPr>
          <a:xfrm>
            <a:off x="10144125" y="64071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79522B-242E-4A0E-AFB1-28D0E71DE32A}" type="slidenum">
              <a:rPr lang="en-US" baseline="0" smtClean="0">
                <a:solidFill>
                  <a:schemeClr val="bg1"/>
                </a:solidFill>
              </a:rPr>
              <a:pPr/>
              <a:t>‹#›</a:t>
            </a:fld>
            <a:endParaRPr lang="en-US" baseline="0">
              <a:solidFill>
                <a:schemeClr val="bg1"/>
              </a:solidFill>
            </a:endParaRPr>
          </a:p>
        </p:txBody>
      </p:sp>
    </p:spTree>
    <p:extLst>
      <p:ext uri="{BB962C8B-B14F-4D97-AF65-F5344CB8AC3E}">
        <p14:creationId xmlns:p14="http://schemas.microsoft.com/office/powerpoint/2010/main" val="21229494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814" r:id="rId12"/>
  </p:sldLayoutIdLst>
  <p:txStyles>
    <p:titleStyle>
      <a:lvl1pPr algn="l" defTabSz="914400" rtl="0" eaLnBrk="1" latinLnBrk="0" hangingPunct="1">
        <a:lnSpc>
          <a:spcPct val="90000"/>
        </a:lnSpc>
        <a:spcBef>
          <a:spcPct val="0"/>
        </a:spcBef>
        <a:buNone/>
        <a:defRPr sz="4400" kern="1200" baseline="0">
          <a:solidFill>
            <a:srgbClr val="45777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5777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5777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5777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5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5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383B4B-C67A-07C0-AA5F-612FFFD771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B29042-A669-A522-7E76-50420CB4E0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Content Placeholder 5" descr="Text&#10;&#10;Description automatically generated with medium confidence">
            <a:extLst>
              <a:ext uri="{FF2B5EF4-FFF2-40B4-BE49-F238E27FC236}">
                <a16:creationId xmlns:a16="http://schemas.microsoft.com/office/drawing/2014/main" id="{BC4F8F45-F541-1E34-4302-DE2EDD6B808C}"/>
              </a:ext>
            </a:extLst>
          </p:cNvPr>
          <p:cNvPicPr>
            <a:picLocks/>
          </p:cNvPicPr>
          <p:nvPr userDrawn="1"/>
        </p:nvPicPr>
        <p:blipFill>
          <a:blip r:embed="rId13">
            <a:extLst>
              <a:ext uri="{28A0092B-C50C-407E-A947-70E740481C1C}">
                <a14:useLocalDpi xmlns:a14="http://schemas.microsoft.com/office/drawing/2010/main" val="0"/>
              </a:ext>
            </a:extLst>
          </a:blip>
          <a:stretch>
            <a:fillRect/>
          </a:stretch>
        </p:blipFill>
        <p:spPr>
          <a:xfrm>
            <a:off x="11026886" y="6374946"/>
            <a:ext cx="927100" cy="414866"/>
          </a:xfrm>
          <a:prstGeom prst="rect">
            <a:avLst/>
          </a:prstGeom>
        </p:spPr>
      </p:pic>
      <p:sp>
        <p:nvSpPr>
          <p:cNvPr id="4" name="Slide Number Placeholder 4">
            <a:extLst>
              <a:ext uri="{FF2B5EF4-FFF2-40B4-BE49-F238E27FC236}">
                <a16:creationId xmlns:a16="http://schemas.microsoft.com/office/drawing/2014/main" id="{F4C0467A-0785-91EA-74F0-63AF65BFD975}"/>
              </a:ext>
            </a:extLst>
          </p:cNvPr>
          <p:cNvSpPr txBox="1">
            <a:spLocks/>
          </p:cNvSpPr>
          <p:nvPr userDrawn="1"/>
        </p:nvSpPr>
        <p:spPr>
          <a:xfrm>
            <a:off x="10144125" y="64071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79522B-242E-4A0E-AFB1-28D0E71DE32A}" type="slidenum">
              <a:rPr lang="en-US" baseline="0" smtClean="0">
                <a:solidFill>
                  <a:srgbClr val="457776"/>
                </a:solidFill>
              </a:rPr>
              <a:pPr/>
              <a:t>‹#›</a:t>
            </a:fld>
            <a:endParaRPr lang="en-US" baseline="0">
              <a:solidFill>
                <a:srgbClr val="457776"/>
              </a:solidFill>
            </a:endParaRPr>
          </a:p>
        </p:txBody>
      </p:sp>
    </p:spTree>
    <p:extLst>
      <p:ext uri="{BB962C8B-B14F-4D97-AF65-F5344CB8AC3E}">
        <p14:creationId xmlns:p14="http://schemas.microsoft.com/office/powerpoint/2010/main" val="20708860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baseline="0">
          <a:solidFill>
            <a:srgbClr val="45777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5777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5777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5777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5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5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7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nicic.gov/resources/nic-library/all-library-items/cjcc-essential-elements-companion-national-standards" TargetMode="External"/><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hyperlink" Target="https://nicic.gov/resources/nic-library/all-library-items/cjcc-essential-elements-companion-national-standards" TargetMode="Externa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8.xml"/><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9.xml"/><Relationship Id="rId1" Type="http://schemas.openxmlformats.org/officeDocument/2006/relationships/slideLayout" Target="../slideLayouts/slideLayout78.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7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8/10/relationships/comments" Target="../comments/modernComment_1251_486ECC2D.xml"/><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7.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18/10/relationships/comments" Target="../comments/modernComment_8E0_BC8A58B1.xml"/><Relationship Id="rId7" Type="http://schemas.openxmlformats.org/officeDocument/2006/relationships/diagramColors" Target="../diagrams/colors6.xml"/><Relationship Id="rId2" Type="http://schemas.openxmlformats.org/officeDocument/2006/relationships/notesSlide" Target="../notesSlides/notesSlide14.xml"/><Relationship Id="rId1" Type="http://schemas.openxmlformats.org/officeDocument/2006/relationships/slideLayout" Target="../slideLayouts/slideLayout77.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44.svg"/><Relationship Id="rId4" Type="http://schemas.openxmlformats.org/officeDocument/2006/relationships/diagramData" Target="../diagrams/data6.xml"/><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78.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8.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78.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61.xml"/><Relationship Id="rId4" Type="http://schemas.openxmlformats.org/officeDocument/2006/relationships/image" Target="../media/image55.svg"/></Relationships>
</file>

<file path=ppt/slides/_rels/slide35.xml.rels><?xml version="1.0" encoding="UTF-8" standalone="yes"?>
<Relationships xmlns="http://schemas.openxmlformats.org/package/2006/relationships"><Relationship Id="rId3" Type="http://schemas.openxmlformats.org/officeDocument/2006/relationships/hyperlink" Target="https://csgjusticecenter.org/resources/newsletters/" TargetMode="External"/><Relationship Id="rId2" Type="http://schemas.openxmlformats.org/officeDocument/2006/relationships/notesSlide" Target="../notesSlides/notesSlide22.xml"/><Relationship Id="rId1" Type="http://schemas.openxmlformats.org/officeDocument/2006/relationships/slideLayout" Target="../slideLayouts/slideLayout71.xml"/><Relationship Id="rId4" Type="http://schemas.openxmlformats.org/officeDocument/2006/relationships/hyperlink" Target="mailto:steppingup@csg.org" TargetMode="External"/></Relationships>
</file>

<file path=ppt/slides/_rels/slide36.xml.rels><?xml version="1.0" encoding="UTF-8" standalone="yes"?>
<Relationships xmlns="http://schemas.openxmlformats.org/package/2006/relationships"><Relationship Id="rId3" Type="http://schemas.microsoft.com/office/2018/10/relationships/comments" Target="../comments/modernComment_9C0_757FD858.xml"/><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9BF_C8461BD3.xml"/><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124C_F981EBC8.xml"/><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7.xml"/><Relationship Id="rId13" Type="http://schemas.openxmlformats.org/officeDocument/2006/relationships/image" Target="../media/image62.png"/><Relationship Id="rId18" Type="http://schemas.openxmlformats.org/officeDocument/2006/relationships/image" Target="../media/image67.svg"/><Relationship Id="rId3" Type="http://schemas.microsoft.com/office/2018/10/relationships/comments" Target="../comments/modernComment_124F_ED7B29EF.xml"/><Relationship Id="rId21" Type="http://schemas.openxmlformats.org/officeDocument/2006/relationships/image" Target="../media/image70.png"/><Relationship Id="rId7" Type="http://schemas.openxmlformats.org/officeDocument/2006/relationships/diagramLayout" Target="../diagrams/layout7.xml"/><Relationship Id="rId12" Type="http://schemas.openxmlformats.org/officeDocument/2006/relationships/image" Target="../media/image61.svg"/><Relationship Id="rId17" Type="http://schemas.openxmlformats.org/officeDocument/2006/relationships/image" Target="../media/image66.png"/><Relationship Id="rId2" Type="http://schemas.openxmlformats.org/officeDocument/2006/relationships/notesSlide" Target="../notesSlides/notesSlide26.xml"/><Relationship Id="rId16" Type="http://schemas.openxmlformats.org/officeDocument/2006/relationships/image" Target="../media/image65.svg"/><Relationship Id="rId20" Type="http://schemas.openxmlformats.org/officeDocument/2006/relationships/image" Target="../media/image69.svg"/><Relationship Id="rId1" Type="http://schemas.openxmlformats.org/officeDocument/2006/relationships/slideLayout" Target="../slideLayouts/slideLayout78.xml"/><Relationship Id="rId6" Type="http://schemas.openxmlformats.org/officeDocument/2006/relationships/diagramData" Target="../diagrams/data7.xml"/><Relationship Id="rId11" Type="http://schemas.openxmlformats.org/officeDocument/2006/relationships/image" Target="../media/image60.png"/><Relationship Id="rId5" Type="http://schemas.openxmlformats.org/officeDocument/2006/relationships/image" Target="../media/image17.svg"/><Relationship Id="rId15" Type="http://schemas.openxmlformats.org/officeDocument/2006/relationships/image" Target="../media/image64.png"/><Relationship Id="rId10" Type="http://schemas.microsoft.com/office/2007/relationships/diagramDrawing" Target="../diagrams/drawing7.xml"/><Relationship Id="rId19" Type="http://schemas.openxmlformats.org/officeDocument/2006/relationships/image" Target="../media/image68.png"/><Relationship Id="rId4" Type="http://schemas.openxmlformats.org/officeDocument/2006/relationships/image" Target="../media/image16.png"/><Relationship Id="rId9" Type="http://schemas.openxmlformats.org/officeDocument/2006/relationships/diagramColors" Target="../diagrams/colors7.xml"/><Relationship Id="rId14" Type="http://schemas.openxmlformats.org/officeDocument/2006/relationships/image" Target="../media/image63.svg"/><Relationship Id="rId22" Type="http://schemas.openxmlformats.org/officeDocument/2006/relationships/image" Target="../media/image71.sv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0E6DBE-2067-6967-1223-2DC3B2A0BF63}"/>
              </a:ext>
            </a:extLst>
          </p:cNvPr>
          <p:cNvSpPr>
            <a:spLocks noGrp="1"/>
          </p:cNvSpPr>
          <p:nvPr>
            <p:ph type="ctrTitle"/>
          </p:nvPr>
        </p:nvSpPr>
        <p:spPr>
          <a:xfrm>
            <a:off x="478848" y="2269600"/>
            <a:ext cx="9144000" cy="2318800"/>
          </a:xfrm>
        </p:spPr>
        <p:txBody>
          <a:bodyPr/>
          <a:lstStyle/>
          <a:p>
            <a:r>
              <a:rPr lang="en-US" sz="5400" dirty="0"/>
              <a:t>Stepping Up: A Roadmap for Forming and Sustaining Successful Collaborations</a:t>
            </a:r>
          </a:p>
        </p:txBody>
      </p:sp>
      <p:sp>
        <p:nvSpPr>
          <p:cNvPr id="5" name="Subtitle 4">
            <a:extLst>
              <a:ext uri="{FF2B5EF4-FFF2-40B4-BE49-F238E27FC236}">
                <a16:creationId xmlns:a16="http://schemas.microsoft.com/office/drawing/2014/main" id="{F32BFC60-976C-9E23-7507-44C8EECEC037}"/>
              </a:ext>
            </a:extLst>
          </p:cNvPr>
          <p:cNvSpPr>
            <a:spLocks noGrp="1"/>
          </p:cNvSpPr>
          <p:nvPr>
            <p:ph type="subTitle" idx="1"/>
          </p:nvPr>
        </p:nvSpPr>
        <p:spPr>
          <a:xfrm>
            <a:off x="478848" y="4809506"/>
            <a:ext cx="5208274" cy="1950399"/>
          </a:xfrm>
        </p:spPr>
        <p:txBody>
          <a:bodyPr>
            <a:normAutofit/>
          </a:bodyPr>
          <a:lstStyle/>
          <a:p>
            <a:pPr marL="0" marR="0"/>
            <a:r>
              <a:rPr lang="en-US" dirty="0"/>
              <a:t>Audra Goldsmith, Kassie Neff</a:t>
            </a:r>
          </a:p>
          <a:p>
            <a:endParaRPr lang="en-US" dirty="0"/>
          </a:p>
          <a:p>
            <a:endParaRPr lang="en-US" dirty="0"/>
          </a:p>
          <a:p>
            <a:r>
              <a:rPr lang="en-US" dirty="0"/>
              <a:t>January 16, 2025</a:t>
            </a:r>
          </a:p>
        </p:txBody>
      </p:sp>
    </p:spTree>
    <p:extLst>
      <p:ext uri="{BB962C8B-B14F-4D97-AF65-F5344CB8AC3E}">
        <p14:creationId xmlns:p14="http://schemas.microsoft.com/office/powerpoint/2010/main" val="2147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0129-D415-D75F-2507-ADA815A52E14}"/>
              </a:ext>
            </a:extLst>
          </p:cNvPr>
          <p:cNvSpPr>
            <a:spLocks noGrp="1"/>
          </p:cNvSpPr>
          <p:nvPr>
            <p:ph type="title"/>
          </p:nvPr>
        </p:nvSpPr>
        <p:spPr/>
        <p:txBody>
          <a:bodyPr/>
          <a:lstStyle/>
          <a:p>
            <a:r>
              <a:rPr lang="en-US" dirty="0"/>
              <a:t>How do Collaborative Councils work? </a:t>
            </a:r>
          </a:p>
        </p:txBody>
      </p:sp>
      <p:sp>
        <p:nvSpPr>
          <p:cNvPr id="3" name="Content Placeholder 2">
            <a:extLst>
              <a:ext uri="{FF2B5EF4-FFF2-40B4-BE49-F238E27FC236}">
                <a16:creationId xmlns:a16="http://schemas.microsoft.com/office/drawing/2014/main" id="{2139D09B-6F77-AAF3-6C60-129623413B8C}"/>
              </a:ext>
            </a:extLst>
          </p:cNvPr>
          <p:cNvSpPr>
            <a:spLocks noGrp="1"/>
          </p:cNvSpPr>
          <p:nvPr>
            <p:ph idx="1"/>
          </p:nvPr>
        </p:nvSpPr>
        <p:spPr/>
        <p:txBody>
          <a:bodyPr/>
          <a:lstStyle/>
          <a:p>
            <a:r>
              <a:rPr lang="en-US" dirty="0"/>
              <a:t>Guide decision-making through data and implementation of best practices.</a:t>
            </a:r>
          </a:p>
          <a:p>
            <a:r>
              <a:rPr lang="en-US" dirty="0"/>
              <a:t>Provide recommendations to county commissioners, legislators, and other decision-makers.</a:t>
            </a:r>
          </a:p>
          <a:p>
            <a:r>
              <a:rPr lang="en-US" dirty="0"/>
              <a:t>Facilitate cross-systems coordination resulting in better use of available resources and improved outcomes.</a:t>
            </a:r>
          </a:p>
          <a:p>
            <a:r>
              <a:rPr lang="en-US" dirty="0"/>
              <a:t>Identify outside funding streams. </a:t>
            </a:r>
          </a:p>
          <a:p>
            <a:pPr marL="0" indent="0">
              <a:buNone/>
            </a:pPr>
            <a:endParaRPr lang="en-US" dirty="0"/>
          </a:p>
        </p:txBody>
      </p:sp>
      <p:sp>
        <p:nvSpPr>
          <p:cNvPr id="5" name="TextBox 4">
            <a:extLst>
              <a:ext uri="{FF2B5EF4-FFF2-40B4-BE49-F238E27FC236}">
                <a16:creationId xmlns:a16="http://schemas.microsoft.com/office/drawing/2014/main" id="{2A233682-8AFE-1C18-E6F9-76B65D8EEA51}"/>
              </a:ext>
            </a:extLst>
          </p:cNvPr>
          <p:cNvSpPr txBox="1"/>
          <p:nvPr/>
        </p:nvSpPr>
        <p:spPr>
          <a:xfrm>
            <a:off x="838200" y="5746076"/>
            <a:ext cx="10605940" cy="430887"/>
          </a:xfrm>
          <a:prstGeom prst="rect">
            <a:avLst/>
          </a:prstGeom>
          <a:noFill/>
        </p:spPr>
        <p:txBody>
          <a:bodyPr wrap="square">
            <a:spAutoFit/>
          </a:bodyPr>
          <a:lstStyle/>
          <a:p>
            <a:r>
              <a:rPr lang="en-US" sz="1100" b="0" i="0" dirty="0">
                <a:effectLst/>
                <a:latin typeface="+mj-lt"/>
              </a:rPr>
              <a:t>National Association of Counties, “Unlock the Power of CJCCs: Enhance Your County ’s Justice System,” (2024), </a:t>
            </a:r>
            <a:r>
              <a:rPr lang="en-US" sz="1100" dirty="0">
                <a:solidFill>
                  <a:srgbClr val="00B0F0"/>
                </a:solidFill>
                <a:latin typeface="+mj-lt"/>
              </a:rPr>
              <a:t>https://</a:t>
            </a:r>
            <a:r>
              <a:rPr lang="en-US" sz="1100" err="1">
                <a:solidFill>
                  <a:srgbClr val="00B0F0"/>
                </a:solidFill>
                <a:latin typeface="+mj-lt"/>
              </a:rPr>
              <a:t>naco.sharefile.com</a:t>
            </a:r>
            <a:r>
              <a:rPr lang="en-US" sz="1100" dirty="0">
                <a:solidFill>
                  <a:srgbClr val="00B0F0"/>
                </a:solidFill>
                <a:latin typeface="+mj-lt"/>
              </a:rPr>
              <a:t>/share/view/s0967c69dcefc40febd06b81c74bab6a7</a:t>
            </a:r>
            <a:endParaRPr lang="en-US" sz="1100" dirty="0">
              <a:latin typeface="+mj-lt"/>
            </a:endParaRPr>
          </a:p>
        </p:txBody>
      </p:sp>
    </p:spTree>
    <p:extLst>
      <p:ext uri="{BB962C8B-B14F-4D97-AF65-F5344CB8AC3E}">
        <p14:creationId xmlns:p14="http://schemas.microsoft.com/office/powerpoint/2010/main" val="324131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3CCD286-8521-E06C-A616-228CAB412099}"/>
              </a:ext>
            </a:extLst>
          </p:cNvPr>
          <p:cNvGraphicFramePr/>
          <p:nvPr/>
        </p:nvGraphicFramePr>
        <p:xfrm>
          <a:off x="606166" y="1343511"/>
          <a:ext cx="10109544" cy="4170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4733A56-678E-25A5-89AE-AD762D5560F4}"/>
              </a:ext>
            </a:extLst>
          </p:cNvPr>
          <p:cNvSpPr txBox="1"/>
          <p:nvPr/>
        </p:nvSpPr>
        <p:spPr>
          <a:xfrm>
            <a:off x="606166" y="404793"/>
            <a:ext cx="9847650" cy="7017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i="0" u="none" strike="noStrike" kern="1200" cap="none" spc="0" normalizeH="0" baseline="0" noProof="0">
                <a:ln>
                  <a:noFill/>
                </a:ln>
                <a:solidFill>
                  <a:srgbClr val="457776"/>
                </a:solidFill>
                <a:effectLst/>
                <a:uLnTx/>
                <a:uFillTx/>
                <a:latin typeface="Calibri" panose="020F0502020204030204"/>
                <a:ea typeface="+mn-ea"/>
                <a:cs typeface="+mn-cs"/>
              </a:rPr>
              <a:t>Essential </a:t>
            </a:r>
            <a:r>
              <a:rPr lang="en-US" sz="4400">
                <a:solidFill>
                  <a:srgbClr val="457776"/>
                </a:solidFill>
                <a:latin typeface="Calibri" panose="020F0502020204030204"/>
              </a:rPr>
              <a:t>Components</a:t>
            </a:r>
            <a:endParaRPr kumimoji="0" lang="en-US" sz="4400" i="0" u="none" strike="noStrike" kern="1200" cap="none" spc="0" normalizeH="0" baseline="0" noProof="0">
              <a:ln>
                <a:noFill/>
              </a:ln>
              <a:solidFill>
                <a:srgbClr val="457776"/>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A805799-F5F5-ABF5-C6F3-4D18A49D4DAB}"/>
              </a:ext>
            </a:extLst>
          </p:cNvPr>
          <p:cNvSpPr txBox="1"/>
          <p:nvPr/>
        </p:nvSpPr>
        <p:spPr>
          <a:xfrm>
            <a:off x="606166" y="5945376"/>
            <a:ext cx="11258320" cy="538609"/>
          </a:xfrm>
          <a:prstGeom prst="rect">
            <a:avLst/>
          </a:prstGeom>
          <a:noFill/>
        </p:spPr>
        <p:txBody>
          <a:bodyPr wrap="square" rtlCol="0">
            <a:spAutoFit/>
          </a:bodyPr>
          <a:lstStyle/>
          <a:p>
            <a:r>
              <a:rPr lang="en-US" sz="1100" b="0" i="0" dirty="0">
                <a:effectLst/>
                <a:latin typeface="+mj-lt"/>
              </a:rPr>
              <a:t>National Association of Counties, “Unlock the Power of CJCCs: Enhance Your County ’s Justice System,” (2024), </a:t>
            </a:r>
            <a:r>
              <a:rPr lang="en-US" sz="1100" dirty="0">
                <a:solidFill>
                  <a:srgbClr val="00B0F0"/>
                </a:solidFill>
                <a:latin typeface="+mj-lt"/>
              </a:rPr>
              <a:t>https://naco.sharefile.com/share/view/s0967c69dcefc40febd06b81c74bab6a7</a:t>
            </a:r>
            <a:endParaRPr lang="en-US" sz="1100" dirty="0">
              <a:latin typeface="+mj-lt"/>
            </a:endParaRPr>
          </a:p>
          <a:p>
            <a:endParaRPr lang="en-US" dirty="0"/>
          </a:p>
        </p:txBody>
      </p:sp>
    </p:spTree>
    <p:extLst>
      <p:ext uri="{BB962C8B-B14F-4D97-AF65-F5344CB8AC3E}">
        <p14:creationId xmlns:p14="http://schemas.microsoft.com/office/powerpoint/2010/main" val="65863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49119-3606-35C0-9D12-1A5E96DA8D2F}"/>
              </a:ext>
            </a:extLst>
          </p:cNvPr>
          <p:cNvSpPr>
            <a:spLocks noGrp="1"/>
          </p:cNvSpPr>
          <p:nvPr>
            <p:ph type="title"/>
          </p:nvPr>
        </p:nvSpPr>
        <p:spPr>
          <a:xfrm>
            <a:off x="545969" y="1189446"/>
            <a:ext cx="3337874" cy="3721919"/>
          </a:xfrm>
        </p:spPr>
        <p:txBody>
          <a:bodyPr>
            <a:normAutofit/>
          </a:bodyPr>
          <a:lstStyle/>
          <a:p>
            <a:r>
              <a:rPr lang="en-US"/>
              <a:t>Key Elements of a Successful Collaboration</a:t>
            </a:r>
          </a:p>
        </p:txBody>
      </p:sp>
      <p:sp>
        <p:nvSpPr>
          <p:cNvPr id="5" name="TextBox 4">
            <a:extLst>
              <a:ext uri="{FF2B5EF4-FFF2-40B4-BE49-F238E27FC236}">
                <a16:creationId xmlns:a16="http://schemas.microsoft.com/office/drawing/2014/main" id="{70F88765-FAAF-436D-7E69-FBDCF5EF0F32}"/>
              </a:ext>
            </a:extLst>
          </p:cNvPr>
          <p:cNvSpPr txBox="1"/>
          <p:nvPr/>
        </p:nvSpPr>
        <p:spPr>
          <a:xfrm>
            <a:off x="838200" y="5830657"/>
            <a:ext cx="1027672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a:solidFill>
                  <a:srgbClr val="0C0D0D"/>
                </a:solidFill>
                <a:effectLst/>
                <a:latin typeface="+mj-lt"/>
              </a:rPr>
              <a:t>T. Eberly, W. McKay, </a:t>
            </a:r>
            <a:r>
              <a:rPr lang="en-US" sz="1100">
                <a:solidFill>
                  <a:srgbClr val="0C0D0D"/>
                </a:solidFill>
                <a:latin typeface="+mj-lt"/>
              </a:rPr>
              <a:t>and A.</a:t>
            </a:r>
            <a:r>
              <a:rPr lang="en-US" sz="1100" b="0" i="0">
                <a:solidFill>
                  <a:srgbClr val="0C0D0D"/>
                </a:solidFill>
                <a:effectLst/>
                <a:latin typeface="+mj-lt"/>
              </a:rPr>
              <a:t> Wickman, “CJCC Essential Elements: A Companion to the National Standards for Criminal Justice Coordinating Councils,” 2023</a:t>
            </a:r>
            <a:r>
              <a:rPr lang="en-US" sz="1100">
                <a:solidFill>
                  <a:srgbClr val="0C0D0D"/>
                </a:solidFill>
                <a:latin typeface="+mj-lt"/>
              </a:rPr>
              <a:t>,</a:t>
            </a:r>
            <a:r>
              <a:rPr lang="en-US" sz="1100" b="0" i="0">
                <a:solidFill>
                  <a:srgbClr val="0C0D0D"/>
                </a:solidFill>
                <a:effectLst/>
                <a:latin typeface="+mj-lt"/>
              </a:rPr>
              <a:t> </a:t>
            </a:r>
            <a:br>
              <a:rPr lang="en-US" sz="1100" b="0" i="0">
                <a:solidFill>
                  <a:srgbClr val="0C0D0D"/>
                </a:solidFill>
                <a:effectLst/>
                <a:latin typeface="+mj-lt"/>
              </a:rPr>
            </a:br>
            <a:r>
              <a:rPr lang="en-US" sz="1100" b="0" i="0">
                <a:solidFill>
                  <a:srgbClr val="0C0D0D"/>
                </a:solidFill>
                <a:effectLst/>
                <a:latin typeface="+mj-lt"/>
                <a:hlinkClick r:id="rId3"/>
              </a:rPr>
              <a:t>https://nicic.gov/resources/nic-library/all-library-items/cjcc-essential-elements-companion-national-standards</a:t>
            </a:r>
            <a:r>
              <a:rPr lang="en-US" sz="1100" b="0" i="0">
                <a:solidFill>
                  <a:srgbClr val="0C0D0D"/>
                </a:solidFill>
                <a:effectLst/>
                <a:latin typeface="+mj-lt"/>
              </a:rPr>
              <a:t> </a:t>
            </a:r>
            <a:endParaRPr kumimoji="0" lang="en-US" sz="1100" b="0" i="0" u="none" strike="noStrike" kern="1200" cap="none" spc="0" normalizeH="0" baseline="0" noProof="0">
              <a:ln>
                <a:noFill/>
              </a:ln>
              <a:solidFill>
                <a:prstClr val="black"/>
              </a:solidFill>
              <a:effectLst/>
              <a:uLnTx/>
              <a:uFillTx/>
              <a:latin typeface="+mj-lt"/>
              <a:ea typeface="+mn-ea"/>
              <a:cs typeface="+mn-cs"/>
            </a:endParaRPr>
          </a:p>
        </p:txBody>
      </p:sp>
      <p:sp>
        <p:nvSpPr>
          <p:cNvPr id="8" name="Content Placeholder 7">
            <a:extLst>
              <a:ext uri="{FF2B5EF4-FFF2-40B4-BE49-F238E27FC236}">
                <a16:creationId xmlns:a16="http://schemas.microsoft.com/office/drawing/2014/main" id="{5B3FDE57-3963-C89B-59D2-2480C1FC8F07}"/>
              </a:ext>
            </a:extLst>
          </p:cNvPr>
          <p:cNvSpPr>
            <a:spLocks noGrp="1"/>
          </p:cNvSpPr>
          <p:nvPr>
            <p:ph idx="1"/>
          </p:nvPr>
        </p:nvSpPr>
        <p:spPr>
          <a:xfrm>
            <a:off x="4582607" y="329939"/>
            <a:ext cx="6866641" cy="5601928"/>
          </a:xfrm>
        </p:spPr>
        <p:txBody>
          <a:bodyPr/>
          <a:lstStyle/>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700" dirty="0"/>
              <a:t>Pursues a system that is more just and equitable</a:t>
            </a:r>
          </a:p>
          <a:p>
            <a:pPr marL="0" marR="0" lvl="0" indent="0" algn="l" defTabSz="914400" rtl="0" eaLnBrk="1" fontAlgn="auto" latinLnBrk="0" hangingPunct="1">
              <a:lnSpc>
                <a:spcPct val="100000"/>
              </a:lnSpc>
              <a:spcBef>
                <a:spcPts val="0"/>
              </a:spcBef>
              <a:spcAft>
                <a:spcPts val="0"/>
              </a:spcAft>
              <a:buClrTx/>
              <a:buSzTx/>
              <a:buNone/>
              <a:tabLst/>
              <a:defRPr/>
            </a:pPr>
            <a:endParaRPr lang="en-US" sz="2700" dirty="0"/>
          </a:p>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700" dirty="0"/>
              <a:t>Discusses matters productively and professionally to find common ground and possible solutions</a:t>
            </a:r>
          </a:p>
          <a:p>
            <a:pPr marL="0" marR="0" lvl="0" indent="0" algn="l" defTabSz="914400" rtl="0" eaLnBrk="1" fontAlgn="auto" latinLnBrk="0" hangingPunct="1">
              <a:lnSpc>
                <a:spcPct val="100000"/>
              </a:lnSpc>
              <a:spcBef>
                <a:spcPts val="0"/>
              </a:spcBef>
              <a:spcAft>
                <a:spcPts val="0"/>
              </a:spcAft>
              <a:buClrTx/>
              <a:buSzTx/>
              <a:buNone/>
              <a:tabLst/>
              <a:defRPr/>
            </a:pPr>
            <a:endParaRPr lang="en-US" sz="2700" dirty="0"/>
          </a:p>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700" dirty="0"/>
              <a:t>Advisory in nature and relies on consensus for decision-making </a:t>
            </a:r>
          </a:p>
          <a:p>
            <a:pPr marL="0" marR="0" lvl="0" indent="0" algn="l" defTabSz="914400" rtl="0" eaLnBrk="1" fontAlgn="auto" latinLnBrk="0" hangingPunct="1">
              <a:lnSpc>
                <a:spcPct val="100000"/>
              </a:lnSpc>
              <a:spcBef>
                <a:spcPts val="0"/>
              </a:spcBef>
              <a:spcAft>
                <a:spcPts val="0"/>
              </a:spcAft>
              <a:buClrTx/>
              <a:buSzTx/>
              <a:buNone/>
              <a:tabLst/>
              <a:defRPr/>
            </a:pPr>
            <a:endParaRPr lang="en-US" sz="2700" dirty="0"/>
          </a:p>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700" dirty="0"/>
              <a:t>Responds to crises affecting the criminal justice system</a:t>
            </a:r>
          </a:p>
          <a:p>
            <a:pPr marL="0" indent="0">
              <a:buNone/>
            </a:pPr>
            <a:endParaRPr lang="en-US" dirty="0"/>
          </a:p>
        </p:txBody>
      </p:sp>
      <p:cxnSp>
        <p:nvCxnSpPr>
          <p:cNvPr id="10" name="Straight Connector 9">
            <a:extLst>
              <a:ext uri="{FF2B5EF4-FFF2-40B4-BE49-F238E27FC236}">
                <a16:creationId xmlns:a16="http://schemas.microsoft.com/office/drawing/2014/main" id="{10F8E34C-75D1-35E3-E879-E3AE48CFABA1}"/>
              </a:ext>
            </a:extLst>
          </p:cNvPr>
          <p:cNvCxnSpPr/>
          <p:nvPr/>
        </p:nvCxnSpPr>
        <p:spPr>
          <a:xfrm>
            <a:off x="4251489" y="518474"/>
            <a:ext cx="0" cy="4892512"/>
          </a:xfrm>
          <a:prstGeom prst="line">
            <a:avLst/>
          </a:prstGeom>
          <a:ln w="38100">
            <a:solidFill>
              <a:srgbClr val="4577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50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49119-3606-35C0-9D12-1A5E96DA8D2F}"/>
              </a:ext>
            </a:extLst>
          </p:cNvPr>
          <p:cNvSpPr>
            <a:spLocks noGrp="1"/>
          </p:cNvSpPr>
          <p:nvPr>
            <p:ph type="title"/>
          </p:nvPr>
        </p:nvSpPr>
        <p:spPr>
          <a:xfrm>
            <a:off x="583676" y="1159497"/>
            <a:ext cx="3375582" cy="3930977"/>
          </a:xfrm>
        </p:spPr>
        <p:txBody>
          <a:bodyPr>
            <a:normAutofit/>
          </a:bodyPr>
          <a:lstStyle/>
          <a:p>
            <a:r>
              <a:rPr lang="en-US" dirty="0"/>
              <a:t>Key Elements of a Successful Collaboration</a:t>
            </a:r>
          </a:p>
        </p:txBody>
      </p:sp>
      <p:sp>
        <p:nvSpPr>
          <p:cNvPr id="3" name="Content Placeholder 2">
            <a:extLst>
              <a:ext uri="{FF2B5EF4-FFF2-40B4-BE49-F238E27FC236}">
                <a16:creationId xmlns:a16="http://schemas.microsoft.com/office/drawing/2014/main" id="{BCF185D6-4AB5-1219-C7F0-2D0E9CAE0210}"/>
              </a:ext>
            </a:extLst>
          </p:cNvPr>
          <p:cNvSpPr>
            <a:spLocks noGrp="1"/>
          </p:cNvSpPr>
          <p:nvPr>
            <p:ph idx="1"/>
          </p:nvPr>
        </p:nvSpPr>
        <p:spPr>
          <a:xfrm>
            <a:off x="4817096" y="417615"/>
            <a:ext cx="6862712" cy="5266748"/>
          </a:xfrm>
        </p:spPr>
        <p:txBody>
          <a:bodyPr>
            <a:noAutofit/>
          </a:bodyPr>
          <a:lstStyle/>
          <a:p>
            <a:pPr>
              <a:lnSpc>
                <a:spcPct val="100000"/>
              </a:lnSpc>
              <a:spcBef>
                <a:spcPts val="0"/>
              </a:spcBef>
              <a:buFont typeface="Wingdings" panose="05000000000000000000" pitchFamily="2" charset="2"/>
              <a:buChar char="ü"/>
            </a:pPr>
            <a:r>
              <a:rPr lang="en-US" sz="2700" dirty="0"/>
              <a:t>Includes the perspective of underrepresented communities when making decisions</a:t>
            </a:r>
          </a:p>
          <a:p>
            <a:pPr marL="0" indent="0">
              <a:lnSpc>
                <a:spcPct val="100000"/>
              </a:lnSpc>
              <a:spcBef>
                <a:spcPts val="0"/>
              </a:spcBef>
              <a:buNone/>
            </a:pPr>
            <a:endParaRPr lang="en-US" sz="2700" dirty="0"/>
          </a:p>
          <a:p>
            <a:pPr>
              <a:lnSpc>
                <a:spcPct val="100000"/>
              </a:lnSpc>
              <a:spcBef>
                <a:spcPts val="0"/>
              </a:spcBef>
              <a:buFont typeface="Wingdings" panose="05000000000000000000" pitchFamily="2" charset="2"/>
              <a:buChar char="ü"/>
            </a:pPr>
            <a:r>
              <a:rPr lang="en-US" sz="2700" dirty="0"/>
              <a:t>The strategic plan is specific, measurable, achievable, realistic, and time-bound</a:t>
            </a:r>
          </a:p>
          <a:p>
            <a:pPr marL="0" indent="0">
              <a:lnSpc>
                <a:spcPct val="100000"/>
              </a:lnSpc>
              <a:spcBef>
                <a:spcPts val="0"/>
              </a:spcBef>
              <a:buNone/>
            </a:pPr>
            <a:endParaRPr lang="en-US" sz="2700" dirty="0"/>
          </a:p>
          <a:p>
            <a:pPr>
              <a:lnSpc>
                <a:spcPct val="100000"/>
              </a:lnSpc>
              <a:spcBef>
                <a:spcPts val="0"/>
              </a:spcBef>
              <a:buFont typeface="Wingdings" panose="05000000000000000000" pitchFamily="2" charset="2"/>
              <a:buChar char="ü"/>
            </a:pPr>
            <a:r>
              <a:rPr lang="en-US" sz="2700" dirty="0"/>
              <a:t>The strategic plan includes short-, medium-, and long-term initiatives</a:t>
            </a:r>
          </a:p>
          <a:p>
            <a:pPr marL="0" indent="0">
              <a:lnSpc>
                <a:spcPct val="100000"/>
              </a:lnSpc>
              <a:spcBef>
                <a:spcPts val="0"/>
              </a:spcBef>
              <a:buNone/>
            </a:pPr>
            <a:endParaRPr lang="en-US" sz="2700" dirty="0"/>
          </a:p>
          <a:p>
            <a:pPr>
              <a:lnSpc>
                <a:spcPct val="100000"/>
              </a:lnSpc>
              <a:spcBef>
                <a:spcPts val="0"/>
              </a:spcBef>
              <a:buFont typeface="Wingdings" panose="05000000000000000000" pitchFamily="2" charset="2"/>
              <a:buChar char="ü"/>
            </a:pPr>
            <a:r>
              <a:rPr lang="en-US" sz="2700" dirty="0"/>
              <a:t>Proactively educates and informs the community about the work of the council, including progress and challenges</a:t>
            </a:r>
          </a:p>
        </p:txBody>
      </p:sp>
      <p:sp>
        <p:nvSpPr>
          <p:cNvPr id="5" name="TextBox 4">
            <a:extLst>
              <a:ext uri="{FF2B5EF4-FFF2-40B4-BE49-F238E27FC236}">
                <a16:creationId xmlns:a16="http://schemas.microsoft.com/office/drawing/2014/main" id="{70F88765-FAAF-436D-7E69-FBDCF5EF0F32}"/>
              </a:ext>
            </a:extLst>
          </p:cNvPr>
          <p:cNvSpPr txBox="1"/>
          <p:nvPr/>
        </p:nvSpPr>
        <p:spPr>
          <a:xfrm>
            <a:off x="838200" y="5830657"/>
            <a:ext cx="1027672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a:solidFill>
                  <a:srgbClr val="0C0D0D"/>
                </a:solidFill>
                <a:effectLst/>
                <a:latin typeface="+mj-lt"/>
              </a:rPr>
              <a:t>T. Eberly, W. McKay, </a:t>
            </a:r>
            <a:r>
              <a:rPr lang="en-US" sz="1100">
                <a:solidFill>
                  <a:srgbClr val="0C0D0D"/>
                </a:solidFill>
                <a:latin typeface="+mj-lt"/>
              </a:rPr>
              <a:t>and A.</a:t>
            </a:r>
            <a:r>
              <a:rPr lang="en-US" sz="1100" b="0" i="0">
                <a:solidFill>
                  <a:srgbClr val="0C0D0D"/>
                </a:solidFill>
                <a:effectLst/>
                <a:latin typeface="+mj-lt"/>
              </a:rPr>
              <a:t> Wickman, “CJCC Essential Elements: A Companion to the National Standards for Criminal Justice Coordinating Councils,” 2023</a:t>
            </a:r>
            <a:r>
              <a:rPr lang="en-US" sz="1100">
                <a:solidFill>
                  <a:srgbClr val="0C0D0D"/>
                </a:solidFill>
                <a:latin typeface="+mj-lt"/>
              </a:rPr>
              <a:t>,</a:t>
            </a:r>
            <a:r>
              <a:rPr lang="en-US" sz="1100" b="0" i="0">
                <a:solidFill>
                  <a:srgbClr val="0C0D0D"/>
                </a:solidFill>
                <a:effectLst/>
                <a:latin typeface="+mj-lt"/>
              </a:rPr>
              <a:t> </a:t>
            </a:r>
            <a:br>
              <a:rPr lang="en-US" sz="1100" b="0" i="0">
                <a:solidFill>
                  <a:srgbClr val="0C0D0D"/>
                </a:solidFill>
                <a:effectLst/>
                <a:latin typeface="+mj-lt"/>
              </a:rPr>
            </a:br>
            <a:r>
              <a:rPr lang="en-US" sz="1100" b="0" i="0">
                <a:solidFill>
                  <a:srgbClr val="0C0D0D"/>
                </a:solidFill>
                <a:effectLst/>
                <a:latin typeface="+mj-lt"/>
                <a:hlinkClick r:id="rId2"/>
              </a:rPr>
              <a:t>https://nicic.gov/resources/nic-library/all-library-items/cjcc-essential-elements-companion-national-standards</a:t>
            </a:r>
            <a:r>
              <a:rPr lang="en-US" sz="1100" b="0" i="0">
                <a:solidFill>
                  <a:srgbClr val="0C0D0D"/>
                </a:solidFill>
                <a:effectLst/>
                <a:latin typeface="+mj-lt"/>
              </a:rPr>
              <a:t> </a:t>
            </a:r>
            <a:endParaRPr kumimoji="0" lang="en-US" sz="1100" b="0" i="0" u="none" strike="noStrike" kern="1200" cap="none" spc="0" normalizeH="0" baseline="0" noProof="0">
              <a:ln>
                <a:noFill/>
              </a:ln>
              <a:solidFill>
                <a:prstClr val="black"/>
              </a:solidFill>
              <a:effectLst/>
              <a:uLnTx/>
              <a:uFillTx/>
              <a:latin typeface="+mj-lt"/>
              <a:ea typeface="+mn-ea"/>
              <a:cs typeface="+mn-cs"/>
            </a:endParaRPr>
          </a:p>
        </p:txBody>
      </p:sp>
      <p:cxnSp>
        <p:nvCxnSpPr>
          <p:cNvPr id="4" name="Straight Connector 3">
            <a:extLst>
              <a:ext uri="{FF2B5EF4-FFF2-40B4-BE49-F238E27FC236}">
                <a16:creationId xmlns:a16="http://schemas.microsoft.com/office/drawing/2014/main" id="{21CAF87A-3913-C2F1-3726-D20EC0D51D6F}"/>
              </a:ext>
            </a:extLst>
          </p:cNvPr>
          <p:cNvCxnSpPr/>
          <p:nvPr/>
        </p:nvCxnSpPr>
        <p:spPr>
          <a:xfrm>
            <a:off x="4251489" y="518474"/>
            <a:ext cx="0" cy="4892512"/>
          </a:xfrm>
          <a:prstGeom prst="line">
            <a:avLst/>
          </a:prstGeom>
          <a:ln w="38100">
            <a:solidFill>
              <a:srgbClr val="4577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58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3E4A6-EE0A-1BB7-370A-2F18AE9AFE48}"/>
              </a:ext>
            </a:extLst>
          </p:cNvPr>
          <p:cNvSpPr>
            <a:spLocks noGrp="1"/>
          </p:cNvSpPr>
          <p:nvPr>
            <p:ph type="ctrTitle"/>
          </p:nvPr>
        </p:nvSpPr>
        <p:spPr>
          <a:xfrm>
            <a:off x="724621" y="2295779"/>
            <a:ext cx="9144000" cy="1483363"/>
          </a:xfrm>
        </p:spPr>
        <p:txBody>
          <a:bodyPr>
            <a:normAutofit/>
          </a:bodyPr>
          <a:lstStyle/>
          <a:p>
            <a:r>
              <a:rPr lang="en-US" sz="4400" dirty="0"/>
              <a:t>Stepping Up Initiative</a:t>
            </a:r>
          </a:p>
        </p:txBody>
      </p:sp>
      <p:sp>
        <p:nvSpPr>
          <p:cNvPr id="3" name="Subtitle 2">
            <a:extLst>
              <a:ext uri="{FF2B5EF4-FFF2-40B4-BE49-F238E27FC236}">
                <a16:creationId xmlns:a16="http://schemas.microsoft.com/office/drawing/2014/main" id="{29325AEB-03C3-D208-A752-B3EF53A27A11}"/>
              </a:ext>
            </a:extLst>
          </p:cNvPr>
          <p:cNvSpPr>
            <a:spLocks noGrp="1"/>
          </p:cNvSpPr>
          <p:nvPr>
            <p:ph type="subTitle" idx="1"/>
          </p:nvPr>
        </p:nvSpPr>
        <p:spPr>
          <a:xfrm>
            <a:off x="724621" y="3779142"/>
            <a:ext cx="9144000" cy="536826"/>
          </a:xfrm>
        </p:spPr>
        <p:txBody>
          <a:bodyPr>
            <a:normAutofit/>
          </a:bodyPr>
          <a:lstStyle/>
          <a:p>
            <a:r>
              <a:rPr lang="en-US" sz="2800" dirty="0">
                <a:solidFill>
                  <a:schemeClr val="bg1"/>
                </a:solidFill>
              </a:rPr>
              <a:t>A Guiding Framework</a:t>
            </a:r>
          </a:p>
        </p:txBody>
      </p:sp>
    </p:spTree>
    <p:extLst>
      <p:ext uri="{BB962C8B-B14F-4D97-AF65-F5344CB8AC3E}">
        <p14:creationId xmlns:p14="http://schemas.microsoft.com/office/powerpoint/2010/main" val="404187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7846D4-A6BE-4E36-BB3B-790E924E82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F1B5D-5272-4732-B720-135754A4D52E}"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pic>
        <p:nvPicPr>
          <p:cNvPr id="6" name="Picture 5" descr="A picture containing text, clock, sign&#10;&#10;Description automatically generated">
            <a:extLst>
              <a:ext uri="{FF2B5EF4-FFF2-40B4-BE49-F238E27FC236}">
                <a16:creationId xmlns:a16="http://schemas.microsoft.com/office/drawing/2014/main" id="{94B299DB-83A6-6A20-8D3D-56DC917BB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44" y="512381"/>
            <a:ext cx="4203383" cy="878269"/>
          </a:xfrm>
          <a:prstGeom prst="rect">
            <a:avLst/>
          </a:prstGeom>
        </p:spPr>
      </p:pic>
      <p:pic>
        <p:nvPicPr>
          <p:cNvPr id="19" name="Picture 18">
            <a:extLst>
              <a:ext uri="{FF2B5EF4-FFF2-40B4-BE49-F238E27FC236}">
                <a16:creationId xmlns:a16="http://schemas.microsoft.com/office/drawing/2014/main" id="{458FA9F0-E5AB-4168-3983-FF4EF9D145DF}"/>
              </a:ext>
            </a:extLst>
          </p:cNvPr>
          <p:cNvPicPr>
            <a:picLocks noChangeAspect="1"/>
          </p:cNvPicPr>
          <p:nvPr/>
        </p:nvPicPr>
        <p:blipFill>
          <a:blip r:embed="rId4"/>
          <a:stretch>
            <a:fillRect/>
          </a:stretch>
        </p:blipFill>
        <p:spPr>
          <a:xfrm>
            <a:off x="1035424" y="1936130"/>
            <a:ext cx="10501358" cy="3918260"/>
          </a:xfrm>
          <a:prstGeom prst="rect">
            <a:avLst/>
          </a:prstGeom>
        </p:spPr>
      </p:pic>
    </p:spTree>
    <p:extLst>
      <p:ext uri="{BB962C8B-B14F-4D97-AF65-F5344CB8AC3E}">
        <p14:creationId xmlns:p14="http://schemas.microsoft.com/office/powerpoint/2010/main" val="3923463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BB9A980-81E1-D133-D650-E83D04F81DBE}"/>
              </a:ext>
            </a:extLst>
          </p:cNvPr>
          <p:cNvSpPr/>
          <p:nvPr/>
        </p:nvSpPr>
        <p:spPr>
          <a:xfrm>
            <a:off x="2498054" y="5445508"/>
            <a:ext cx="4763982" cy="62686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lumMod val="75000"/>
                    <a:lumOff val="25000"/>
                  </a:schemeClr>
                </a:solidFill>
              </a:rPr>
              <a:t>Do we track progress?</a:t>
            </a:r>
          </a:p>
        </p:txBody>
      </p:sp>
      <p:sp>
        <p:nvSpPr>
          <p:cNvPr id="8" name="Rectangle 7">
            <a:extLst>
              <a:ext uri="{FF2B5EF4-FFF2-40B4-BE49-F238E27FC236}">
                <a16:creationId xmlns:a16="http://schemas.microsoft.com/office/drawing/2014/main" id="{4488954B-E662-E08B-3458-A9A370B7799B}"/>
              </a:ext>
            </a:extLst>
          </p:cNvPr>
          <p:cNvSpPr/>
          <p:nvPr/>
        </p:nvSpPr>
        <p:spPr>
          <a:xfrm>
            <a:off x="1277085" y="5445508"/>
            <a:ext cx="1074705" cy="626868"/>
          </a:xfrm>
          <a:prstGeom prst="rect">
            <a:avLst/>
          </a:prstGeom>
          <a:solidFill>
            <a:srgbClr val="2D7D7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bg1"/>
                </a:solidFill>
              </a:rPr>
              <a:t>6</a:t>
            </a:r>
          </a:p>
        </p:txBody>
      </p:sp>
      <p:sp>
        <p:nvSpPr>
          <p:cNvPr id="13" name="Rectangle 12">
            <a:extLst>
              <a:ext uri="{FF2B5EF4-FFF2-40B4-BE49-F238E27FC236}">
                <a16:creationId xmlns:a16="http://schemas.microsoft.com/office/drawing/2014/main" id="{B61A4192-741B-84D0-DB39-C9E58D45D99C}"/>
              </a:ext>
            </a:extLst>
          </p:cNvPr>
          <p:cNvSpPr/>
          <p:nvPr/>
        </p:nvSpPr>
        <p:spPr>
          <a:xfrm>
            <a:off x="2498054" y="4730538"/>
            <a:ext cx="8232375" cy="6657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chemeClr val="tx1">
                    <a:lumMod val="75000"/>
                    <a:lumOff val="25000"/>
                  </a:schemeClr>
                </a:solidFill>
              </a:rPr>
              <a:t>Have we prioritized policy, practice, and funding improvements?</a:t>
            </a:r>
          </a:p>
        </p:txBody>
      </p:sp>
      <p:sp>
        <p:nvSpPr>
          <p:cNvPr id="7" name="Rectangle 6">
            <a:extLst>
              <a:ext uri="{FF2B5EF4-FFF2-40B4-BE49-F238E27FC236}">
                <a16:creationId xmlns:a16="http://schemas.microsoft.com/office/drawing/2014/main" id="{EC4EE0C8-1C5A-DF04-2E3E-276D8EDF8D57}"/>
              </a:ext>
            </a:extLst>
          </p:cNvPr>
          <p:cNvSpPr/>
          <p:nvPr/>
        </p:nvSpPr>
        <p:spPr>
          <a:xfrm>
            <a:off x="1277086" y="4690088"/>
            <a:ext cx="1074705" cy="626868"/>
          </a:xfrm>
          <a:prstGeom prst="rect">
            <a:avLst/>
          </a:prstGeom>
          <a:solidFill>
            <a:srgbClr val="2D7D7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bg1"/>
                </a:solidFill>
              </a:rPr>
              <a:t>5</a:t>
            </a:r>
          </a:p>
        </p:txBody>
      </p:sp>
      <p:sp>
        <p:nvSpPr>
          <p:cNvPr id="12" name="Rectangle 11">
            <a:extLst>
              <a:ext uri="{FF2B5EF4-FFF2-40B4-BE49-F238E27FC236}">
                <a16:creationId xmlns:a16="http://schemas.microsoft.com/office/drawing/2014/main" id="{41D3C48D-4AE8-8E2C-B0FA-78C56DF879DA}"/>
              </a:ext>
            </a:extLst>
          </p:cNvPr>
          <p:cNvSpPr/>
          <p:nvPr/>
        </p:nvSpPr>
        <p:spPr>
          <a:xfrm>
            <a:off x="2498055" y="3926297"/>
            <a:ext cx="8416859" cy="62686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chemeClr val="tx1">
                    <a:lumMod val="75000"/>
                    <a:lumOff val="25000"/>
                  </a:schemeClr>
                </a:solidFill>
              </a:rPr>
              <a:t>Have we conducted a process analysis and inventory of services?</a:t>
            </a:r>
          </a:p>
        </p:txBody>
      </p:sp>
      <p:sp>
        <p:nvSpPr>
          <p:cNvPr id="6" name="Rectangle 5">
            <a:extLst>
              <a:ext uri="{FF2B5EF4-FFF2-40B4-BE49-F238E27FC236}">
                <a16:creationId xmlns:a16="http://schemas.microsoft.com/office/drawing/2014/main" id="{C4AC227E-28B5-2153-7453-65E10FE2E380}"/>
              </a:ext>
            </a:extLst>
          </p:cNvPr>
          <p:cNvSpPr/>
          <p:nvPr/>
        </p:nvSpPr>
        <p:spPr>
          <a:xfrm>
            <a:off x="1277086" y="3931524"/>
            <a:ext cx="1074705" cy="626868"/>
          </a:xfrm>
          <a:prstGeom prst="rect">
            <a:avLst/>
          </a:prstGeom>
          <a:solidFill>
            <a:srgbClr val="2D7D7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bg1"/>
                </a:solidFill>
              </a:rPr>
              <a:t>4</a:t>
            </a:r>
          </a:p>
        </p:txBody>
      </p:sp>
      <p:sp>
        <p:nvSpPr>
          <p:cNvPr id="11" name="Rectangle 10">
            <a:extLst>
              <a:ext uri="{FF2B5EF4-FFF2-40B4-BE49-F238E27FC236}">
                <a16:creationId xmlns:a16="http://schemas.microsoft.com/office/drawing/2014/main" id="{912D5255-0D69-B724-FBD8-E3572D24D3D2}"/>
              </a:ext>
            </a:extLst>
          </p:cNvPr>
          <p:cNvSpPr/>
          <p:nvPr/>
        </p:nvSpPr>
        <p:spPr>
          <a:xfrm>
            <a:off x="2498055" y="3122057"/>
            <a:ext cx="6656582" cy="62686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lumMod val="75000"/>
                    <a:lumOff val="25000"/>
                  </a:schemeClr>
                </a:solidFill>
              </a:rPr>
              <a:t>Do we have baseline data?</a:t>
            </a:r>
          </a:p>
        </p:txBody>
      </p:sp>
      <p:sp>
        <p:nvSpPr>
          <p:cNvPr id="5" name="Rectangle 4">
            <a:extLst>
              <a:ext uri="{FF2B5EF4-FFF2-40B4-BE49-F238E27FC236}">
                <a16:creationId xmlns:a16="http://schemas.microsoft.com/office/drawing/2014/main" id="{66C95ED2-F521-7EAA-F5BD-0BC3048F2597}"/>
              </a:ext>
            </a:extLst>
          </p:cNvPr>
          <p:cNvSpPr/>
          <p:nvPr/>
        </p:nvSpPr>
        <p:spPr>
          <a:xfrm>
            <a:off x="1277086" y="3114380"/>
            <a:ext cx="1074705" cy="626868"/>
          </a:xfrm>
          <a:prstGeom prst="rect">
            <a:avLst/>
          </a:prstGeom>
          <a:solidFill>
            <a:srgbClr val="2D7D7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bg1"/>
                </a:solidFill>
              </a:rPr>
              <a:t>3</a:t>
            </a:r>
            <a:endParaRPr lang="en-US" sz="5400" b="1" dirty="0">
              <a:solidFill>
                <a:schemeClr val="bg1"/>
              </a:solidFill>
            </a:endParaRPr>
          </a:p>
        </p:txBody>
      </p:sp>
      <p:sp>
        <p:nvSpPr>
          <p:cNvPr id="10" name="Rectangle 9">
            <a:extLst>
              <a:ext uri="{FF2B5EF4-FFF2-40B4-BE49-F238E27FC236}">
                <a16:creationId xmlns:a16="http://schemas.microsoft.com/office/drawing/2014/main" id="{18618F99-5A88-4F69-4183-A113E92901B8}"/>
              </a:ext>
            </a:extLst>
          </p:cNvPr>
          <p:cNvSpPr/>
          <p:nvPr/>
        </p:nvSpPr>
        <p:spPr>
          <a:xfrm>
            <a:off x="2498055" y="2267618"/>
            <a:ext cx="6656582" cy="62686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chemeClr val="tx1">
                    <a:lumMod val="75000"/>
                    <a:lumOff val="25000"/>
                  </a:schemeClr>
                </a:solidFill>
              </a:rPr>
              <a:t>Do we conduct timely screening and assessments?</a:t>
            </a:r>
          </a:p>
        </p:txBody>
      </p:sp>
      <p:sp>
        <p:nvSpPr>
          <p:cNvPr id="16" name="Rectangle 15">
            <a:extLst>
              <a:ext uri="{FF2B5EF4-FFF2-40B4-BE49-F238E27FC236}">
                <a16:creationId xmlns:a16="http://schemas.microsoft.com/office/drawing/2014/main" id="{4E72D270-C6F4-6531-6A0D-69898BD81AD0}"/>
              </a:ext>
            </a:extLst>
          </p:cNvPr>
          <p:cNvSpPr/>
          <p:nvPr/>
        </p:nvSpPr>
        <p:spPr>
          <a:xfrm>
            <a:off x="1277085" y="2278587"/>
            <a:ext cx="1074705" cy="626868"/>
          </a:xfrm>
          <a:prstGeom prst="rect">
            <a:avLst/>
          </a:prstGeom>
          <a:solidFill>
            <a:srgbClr val="2D7D7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bg1"/>
                </a:solidFill>
              </a:rPr>
              <a:t>2</a:t>
            </a:r>
            <a:endParaRPr lang="en-US" sz="5400" b="1" dirty="0">
              <a:solidFill>
                <a:schemeClr val="bg1"/>
              </a:solidFill>
            </a:endParaRPr>
          </a:p>
        </p:txBody>
      </p:sp>
      <p:sp>
        <p:nvSpPr>
          <p:cNvPr id="9" name="Rectangle 8">
            <a:extLst>
              <a:ext uri="{FF2B5EF4-FFF2-40B4-BE49-F238E27FC236}">
                <a16:creationId xmlns:a16="http://schemas.microsoft.com/office/drawing/2014/main" id="{984921E8-7B02-EDBD-81C1-1DDFD0BB4088}"/>
              </a:ext>
            </a:extLst>
          </p:cNvPr>
          <p:cNvSpPr/>
          <p:nvPr/>
        </p:nvSpPr>
        <p:spPr>
          <a:xfrm>
            <a:off x="2498054" y="1413176"/>
            <a:ext cx="6656582" cy="62686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2400" dirty="0">
                <a:solidFill>
                  <a:schemeClr val="tx1">
                    <a:lumMod val="75000"/>
                    <a:lumOff val="25000"/>
                  </a:schemeClr>
                </a:solidFill>
              </a:rPr>
              <a:t>Is our leadership committed?</a:t>
            </a:r>
          </a:p>
        </p:txBody>
      </p:sp>
      <p:sp>
        <p:nvSpPr>
          <p:cNvPr id="15" name="Rectangle 14" descr="Text boxes with a list of the six questions:&#10;1. Is our leadership committed?&#10;2. Do we conduct timely screening and assessment?&#10;3. Do we have baseline data?&#10;4. Have we conducted a process analysis and inventory of services?&#10;5. Have we prioritized policy, practice, and funding improvements?&#10;6. Do we track progress?">
            <a:extLst>
              <a:ext uri="{FF2B5EF4-FFF2-40B4-BE49-F238E27FC236}">
                <a16:creationId xmlns:a16="http://schemas.microsoft.com/office/drawing/2014/main" id="{3E1D1EAC-C887-BE0E-319D-63F54B0DF7A0}"/>
              </a:ext>
            </a:extLst>
          </p:cNvPr>
          <p:cNvSpPr/>
          <p:nvPr/>
        </p:nvSpPr>
        <p:spPr>
          <a:xfrm>
            <a:off x="1277086" y="1433670"/>
            <a:ext cx="1074705" cy="626868"/>
          </a:xfrm>
          <a:prstGeom prst="rect">
            <a:avLst/>
          </a:prstGeom>
          <a:solidFill>
            <a:srgbClr val="2D7D7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bg1"/>
                </a:solidFill>
              </a:rPr>
              <a:t>1</a:t>
            </a:r>
            <a:endParaRPr lang="en-US" sz="5400" b="1" dirty="0">
              <a:solidFill>
                <a:schemeClr val="bg1"/>
              </a:solidFill>
            </a:endParaRPr>
          </a:p>
        </p:txBody>
      </p:sp>
      <p:sp>
        <p:nvSpPr>
          <p:cNvPr id="17" name="Oval 16" descr="Question mark icon">
            <a:extLst>
              <a:ext uri="{FF2B5EF4-FFF2-40B4-BE49-F238E27FC236}">
                <a16:creationId xmlns:a16="http://schemas.microsoft.com/office/drawing/2014/main" id="{ECD2477A-0DF6-4323-C1D9-3E617D369ECA}"/>
              </a:ext>
            </a:extLst>
          </p:cNvPr>
          <p:cNvSpPr/>
          <p:nvPr/>
        </p:nvSpPr>
        <p:spPr>
          <a:xfrm>
            <a:off x="9857278" y="1948956"/>
            <a:ext cx="1624012" cy="1624012"/>
          </a:xfrm>
          <a:prstGeom prst="ellipse">
            <a:avLst/>
          </a:prstGeom>
          <a:solidFill>
            <a:srgbClr val="457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5" descr="Question Mark with solid fill">
            <a:extLst>
              <a:ext uri="{FF2B5EF4-FFF2-40B4-BE49-F238E27FC236}">
                <a16:creationId xmlns:a16="http://schemas.microsoft.com/office/drawing/2014/main" id="{F687F4C8-0EC9-DCFB-A125-8B6A11AB60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5069" y="2232636"/>
            <a:ext cx="1068429" cy="1068429"/>
          </a:xfrm>
          <a:prstGeom prst="rect">
            <a:avLst/>
          </a:prstGeom>
        </p:spPr>
      </p:pic>
      <p:sp>
        <p:nvSpPr>
          <p:cNvPr id="2" name="Title 1">
            <a:extLst>
              <a:ext uri="{FF2B5EF4-FFF2-40B4-BE49-F238E27FC236}">
                <a16:creationId xmlns:a16="http://schemas.microsoft.com/office/drawing/2014/main" id="{1271D232-2D32-005C-94E3-E2AFD591BA5F}"/>
              </a:ext>
            </a:extLst>
          </p:cNvPr>
          <p:cNvSpPr>
            <a:spLocks noGrp="1"/>
          </p:cNvSpPr>
          <p:nvPr>
            <p:ph type="title" idx="4294967295"/>
          </p:nvPr>
        </p:nvSpPr>
        <p:spPr>
          <a:xfrm>
            <a:off x="1127841" y="275718"/>
            <a:ext cx="10972800" cy="1262063"/>
          </a:xfrm>
        </p:spPr>
        <p:txBody>
          <a:bodyPr/>
          <a:lstStyle/>
          <a:p>
            <a:r>
              <a:rPr lang="en-US" dirty="0"/>
              <a:t>The Stepping Up Six Questions Framework</a:t>
            </a:r>
          </a:p>
        </p:txBody>
      </p:sp>
    </p:spTree>
    <p:extLst>
      <p:ext uri="{BB962C8B-B14F-4D97-AF65-F5344CB8AC3E}">
        <p14:creationId xmlns:p14="http://schemas.microsoft.com/office/powerpoint/2010/main" val="2250331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6FDCF-AC0C-2D66-B0FD-09F918E3DA59}"/>
              </a:ext>
            </a:extLst>
          </p:cNvPr>
          <p:cNvSpPr>
            <a:spLocks noGrp="1"/>
          </p:cNvSpPr>
          <p:nvPr>
            <p:ph type="title" idx="4294967295"/>
          </p:nvPr>
        </p:nvSpPr>
        <p:spPr>
          <a:xfrm>
            <a:off x="964492" y="166235"/>
            <a:ext cx="10515600" cy="1325563"/>
          </a:xfrm>
        </p:spPr>
        <p:txBody>
          <a:bodyPr/>
          <a:lstStyle/>
          <a:p>
            <a:r>
              <a:rPr lang="en-US" dirty="0"/>
              <a:t>Four Key Measures </a:t>
            </a:r>
          </a:p>
        </p:txBody>
      </p:sp>
      <p:sp>
        <p:nvSpPr>
          <p:cNvPr id="17" name="AutoShape 13">
            <a:extLst>
              <a:ext uri="{FF2B5EF4-FFF2-40B4-BE49-F238E27FC236}">
                <a16:creationId xmlns:a16="http://schemas.microsoft.com/office/drawing/2014/main" id="{60A5D536-6825-B6F6-D95B-74E364DAEF92}"/>
              </a:ext>
              <a:ext uri="{C183D7F6-B498-43B3-948B-1728B52AA6E4}">
                <adec:decorative xmlns:adec="http://schemas.microsoft.com/office/drawing/2017/decorative" val="1"/>
              </a:ext>
            </a:extLst>
          </p:cNvPr>
          <p:cNvSpPr/>
          <p:nvPr/>
        </p:nvSpPr>
        <p:spPr>
          <a:xfrm>
            <a:off x="964492" y="1441159"/>
            <a:ext cx="4458408" cy="2138594"/>
          </a:xfrm>
          <a:prstGeom prst="rect">
            <a:avLst/>
          </a:prstGeom>
          <a:solidFill>
            <a:srgbClr val="C6E8E9"/>
          </a:solidFill>
        </p:spPr>
        <p:txBody>
          <a:bodyPr/>
          <a:lstStyle/>
          <a:p>
            <a:endParaRPr lang="en-US"/>
          </a:p>
        </p:txBody>
      </p:sp>
      <p:sp>
        <p:nvSpPr>
          <p:cNvPr id="20" name="TextBox 36">
            <a:extLst>
              <a:ext uri="{FF2B5EF4-FFF2-40B4-BE49-F238E27FC236}">
                <a16:creationId xmlns:a16="http://schemas.microsoft.com/office/drawing/2014/main" id="{096ACF36-EF7C-83F7-AF23-66EEE484BB25}"/>
              </a:ext>
            </a:extLst>
          </p:cNvPr>
          <p:cNvSpPr txBox="1"/>
          <p:nvPr/>
        </p:nvSpPr>
        <p:spPr>
          <a:xfrm>
            <a:off x="2355292" y="1499628"/>
            <a:ext cx="863804" cy="778034"/>
          </a:xfrm>
          <a:prstGeom prst="rect">
            <a:avLst/>
          </a:prstGeom>
        </p:spPr>
        <p:txBody>
          <a:bodyPr wrap="square" lIns="0" tIns="0" rIns="0" bIns="0" rtlCol="0" anchor="t">
            <a:spAutoFit/>
          </a:bodyPr>
          <a:lstStyle/>
          <a:p>
            <a:pPr algn="ctr" defTabSz="609630">
              <a:lnSpc>
                <a:spcPts val="6440"/>
              </a:lnSpc>
            </a:pPr>
            <a:r>
              <a:rPr lang="en-US" sz="4800" b="1" dirty="0">
                <a:solidFill>
                  <a:srgbClr val="375971"/>
                </a:solidFill>
                <a:latin typeface="Glacial Indifference Bold"/>
              </a:rPr>
              <a:t>1.</a:t>
            </a:r>
          </a:p>
        </p:txBody>
      </p:sp>
      <p:sp>
        <p:nvSpPr>
          <p:cNvPr id="19" name="TextBox 29" descr="Text box:&#10;&#10;1.       Reduce the number of people with mental illnesses booked into jails&#10;">
            <a:extLst>
              <a:ext uri="{FF2B5EF4-FFF2-40B4-BE49-F238E27FC236}">
                <a16:creationId xmlns:a16="http://schemas.microsoft.com/office/drawing/2014/main" id="{13921A0E-01A6-F7D2-5153-A39C1A64338B}"/>
              </a:ext>
            </a:extLst>
          </p:cNvPr>
          <p:cNvSpPr txBox="1"/>
          <p:nvPr/>
        </p:nvSpPr>
        <p:spPr>
          <a:xfrm>
            <a:off x="2588094" y="1854395"/>
            <a:ext cx="2690024" cy="1610890"/>
          </a:xfrm>
          <a:prstGeom prst="rect">
            <a:avLst/>
          </a:prstGeom>
        </p:spPr>
        <p:txBody>
          <a:bodyPr wrap="square" lIns="0" tIns="0" rIns="0" bIns="0" rtlCol="0" anchor="t">
            <a:spAutoFit/>
          </a:bodyPr>
          <a:lstStyle/>
          <a:p>
            <a:pPr defTabSz="609630">
              <a:lnSpc>
                <a:spcPts val="2442"/>
              </a:lnSpc>
            </a:pPr>
            <a:r>
              <a:rPr lang="en-US" sz="2800">
                <a:solidFill>
                  <a:srgbClr val="214064"/>
                </a:solidFill>
                <a:latin typeface="Calibri"/>
              </a:rPr>
              <a:t>      Reduce the number of people with mental illnesses booked into jails</a:t>
            </a:r>
            <a:endParaRPr lang="en-US" sz="4400">
              <a:solidFill>
                <a:srgbClr val="214064"/>
              </a:solidFill>
              <a:latin typeface="Glacial Indifference"/>
            </a:endParaRPr>
          </a:p>
        </p:txBody>
      </p:sp>
      <p:pic>
        <p:nvPicPr>
          <p:cNvPr id="32" name="Graphic 31" descr="Handcuffs with solid fill">
            <a:extLst>
              <a:ext uri="{FF2B5EF4-FFF2-40B4-BE49-F238E27FC236}">
                <a16:creationId xmlns:a16="http://schemas.microsoft.com/office/drawing/2014/main" id="{A9FB845B-E940-076C-AD13-7A6CE53383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6480" y="1999036"/>
            <a:ext cx="1181752" cy="1181752"/>
          </a:xfrm>
          <a:prstGeom prst="rect">
            <a:avLst/>
          </a:prstGeom>
        </p:spPr>
      </p:pic>
      <p:sp>
        <p:nvSpPr>
          <p:cNvPr id="26" name="AutoShape 21">
            <a:extLst>
              <a:ext uri="{FF2B5EF4-FFF2-40B4-BE49-F238E27FC236}">
                <a16:creationId xmlns:a16="http://schemas.microsoft.com/office/drawing/2014/main" id="{0AC388CC-AF02-6AB0-3A15-9ECAD02733FA}"/>
              </a:ext>
              <a:ext uri="{C183D7F6-B498-43B3-948B-1728B52AA6E4}">
                <adec:decorative xmlns:adec="http://schemas.microsoft.com/office/drawing/2017/decorative" val="1"/>
              </a:ext>
            </a:extLst>
          </p:cNvPr>
          <p:cNvSpPr/>
          <p:nvPr/>
        </p:nvSpPr>
        <p:spPr>
          <a:xfrm>
            <a:off x="5677695" y="1441159"/>
            <a:ext cx="4458408" cy="2138594"/>
          </a:xfrm>
          <a:prstGeom prst="rect">
            <a:avLst/>
          </a:prstGeom>
          <a:solidFill>
            <a:srgbClr val="457776"/>
          </a:solidFill>
        </p:spPr>
        <p:txBody>
          <a:bodyPr/>
          <a:lstStyle/>
          <a:p>
            <a:endParaRPr lang="en-US"/>
          </a:p>
        </p:txBody>
      </p:sp>
      <p:pic>
        <p:nvPicPr>
          <p:cNvPr id="27" name="Picture 23" descr="Jail icon">
            <a:extLst>
              <a:ext uri="{FF2B5EF4-FFF2-40B4-BE49-F238E27FC236}">
                <a16:creationId xmlns:a16="http://schemas.microsoft.com/office/drawing/2014/main" id="{0B1F5F48-4689-327C-8B86-88B28BDC5E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41813" y="2119761"/>
            <a:ext cx="971887" cy="940301"/>
          </a:xfrm>
          <a:prstGeom prst="rect">
            <a:avLst/>
          </a:prstGeom>
        </p:spPr>
      </p:pic>
      <p:sp>
        <p:nvSpPr>
          <p:cNvPr id="34" name="TextBox 36">
            <a:extLst>
              <a:ext uri="{FF2B5EF4-FFF2-40B4-BE49-F238E27FC236}">
                <a16:creationId xmlns:a16="http://schemas.microsoft.com/office/drawing/2014/main" id="{0338B65B-A054-9302-0A66-7EDE99CC6ED3}"/>
              </a:ext>
            </a:extLst>
          </p:cNvPr>
          <p:cNvSpPr txBox="1"/>
          <p:nvPr/>
        </p:nvSpPr>
        <p:spPr>
          <a:xfrm>
            <a:off x="6913882" y="1505455"/>
            <a:ext cx="863804" cy="778034"/>
          </a:xfrm>
          <a:prstGeom prst="rect">
            <a:avLst/>
          </a:prstGeom>
        </p:spPr>
        <p:txBody>
          <a:bodyPr wrap="square" lIns="0" tIns="0" rIns="0" bIns="0" rtlCol="0" anchor="t">
            <a:spAutoFit/>
          </a:bodyPr>
          <a:lstStyle/>
          <a:p>
            <a:pPr algn="ctr" defTabSz="609630">
              <a:lnSpc>
                <a:spcPts val="6440"/>
              </a:lnSpc>
            </a:pPr>
            <a:r>
              <a:rPr lang="en-US" sz="4800" b="1" dirty="0">
                <a:solidFill>
                  <a:schemeClr val="bg1"/>
                </a:solidFill>
                <a:latin typeface="Glacial Indifference Bold"/>
              </a:rPr>
              <a:t>2.</a:t>
            </a:r>
          </a:p>
        </p:txBody>
      </p:sp>
      <p:sp>
        <p:nvSpPr>
          <p:cNvPr id="33" name="TextBox 29" descr="Text box:       &#10;2. Reduce their average lengths of stay in jail&#10;">
            <a:extLst>
              <a:ext uri="{FF2B5EF4-FFF2-40B4-BE49-F238E27FC236}">
                <a16:creationId xmlns:a16="http://schemas.microsoft.com/office/drawing/2014/main" id="{0ADA2E97-7CB9-40F9-D455-59FB17EE6BE3}"/>
              </a:ext>
            </a:extLst>
          </p:cNvPr>
          <p:cNvSpPr txBox="1"/>
          <p:nvPr/>
        </p:nvSpPr>
        <p:spPr>
          <a:xfrm>
            <a:off x="7146684" y="1860222"/>
            <a:ext cx="2690024" cy="941155"/>
          </a:xfrm>
          <a:prstGeom prst="rect">
            <a:avLst/>
          </a:prstGeom>
        </p:spPr>
        <p:txBody>
          <a:bodyPr wrap="square" lIns="0" tIns="0" rIns="0" bIns="0" rtlCol="0" anchor="t">
            <a:spAutoFit/>
          </a:bodyPr>
          <a:lstStyle/>
          <a:p>
            <a:pPr defTabSz="609630">
              <a:lnSpc>
                <a:spcPts val="2442"/>
              </a:lnSpc>
            </a:pPr>
            <a:r>
              <a:rPr lang="en-US" sz="2800" dirty="0">
                <a:solidFill>
                  <a:schemeClr val="bg1"/>
                </a:solidFill>
                <a:latin typeface="Calibri"/>
              </a:rPr>
              <a:t>      Reduce their average lengths of stay in jail</a:t>
            </a:r>
            <a:endParaRPr lang="en-US" sz="4400" dirty="0">
              <a:solidFill>
                <a:schemeClr val="bg1"/>
              </a:solidFill>
              <a:latin typeface="Glacial Indifference"/>
            </a:endParaRPr>
          </a:p>
        </p:txBody>
      </p:sp>
      <p:sp>
        <p:nvSpPr>
          <p:cNvPr id="12" name="AutoShape 19">
            <a:extLst>
              <a:ext uri="{FF2B5EF4-FFF2-40B4-BE49-F238E27FC236}">
                <a16:creationId xmlns:a16="http://schemas.microsoft.com/office/drawing/2014/main" id="{EC6689DA-85E2-28B2-6898-B9396748C097}"/>
              </a:ext>
              <a:ext uri="{C183D7F6-B498-43B3-948B-1728B52AA6E4}">
                <adec:decorative xmlns:adec="http://schemas.microsoft.com/office/drawing/2017/decorative" val="1"/>
              </a:ext>
            </a:extLst>
          </p:cNvPr>
          <p:cNvSpPr/>
          <p:nvPr/>
        </p:nvSpPr>
        <p:spPr>
          <a:xfrm>
            <a:off x="964492" y="3782953"/>
            <a:ext cx="4458408" cy="2138594"/>
          </a:xfrm>
          <a:prstGeom prst="rect">
            <a:avLst/>
          </a:prstGeom>
          <a:solidFill>
            <a:srgbClr val="B3DEC1"/>
          </a:solidFill>
          <a:ln>
            <a:solidFill>
              <a:srgbClr val="B3DEC1"/>
            </a:solidFill>
          </a:ln>
        </p:spPr>
        <p:txBody>
          <a:bodyPr/>
          <a:lstStyle/>
          <a:p>
            <a:endParaRPr lang="en-US"/>
          </a:p>
        </p:txBody>
      </p:sp>
      <p:sp>
        <p:nvSpPr>
          <p:cNvPr id="36" name="TextBox 36">
            <a:extLst>
              <a:ext uri="{FF2B5EF4-FFF2-40B4-BE49-F238E27FC236}">
                <a16:creationId xmlns:a16="http://schemas.microsoft.com/office/drawing/2014/main" id="{9D326CF8-0B9F-C95E-7CF7-F832DBFFDDCA}"/>
              </a:ext>
            </a:extLst>
          </p:cNvPr>
          <p:cNvSpPr txBox="1"/>
          <p:nvPr/>
        </p:nvSpPr>
        <p:spPr>
          <a:xfrm>
            <a:off x="2355292" y="3841644"/>
            <a:ext cx="863804" cy="778034"/>
          </a:xfrm>
          <a:prstGeom prst="rect">
            <a:avLst/>
          </a:prstGeom>
        </p:spPr>
        <p:txBody>
          <a:bodyPr wrap="square" lIns="0" tIns="0" rIns="0" bIns="0" rtlCol="0" anchor="t">
            <a:spAutoFit/>
          </a:bodyPr>
          <a:lstStyle/>
          <a:p>
            <a:pPr algn="ctr" defTabSz="609630">
              <a:lnSpc>
                <a:spcPts val="6440"/>
              </a:lnSpc>
            </a:pPr>
            <a:r>
              <a:rPr lang="en-US" sz="4800" b="1">
                <a:solidFill>
                  <a:srgbClr val="375971"/>
                </a:solidFill>
                <a:latin typeface="Glacial Indifference Bold"/>
              </a:rPr>
              <a:t>3.</a:t>
            </a:r>
          </a:p>
        </p:txBody>
      </p:sp>
      <p:sp>
        <p:nvSpPr>
          <p:cNvPr id="35" name="TextBox 29" descr="Text box: &#10;&#10;3.      Increase connection to treatment for people who have mental illnesses&#10;">
            <a:extLst>
              <a:ext uri="{FF2B5EF4-FFF2-40B4-BE49-F238E27FC236}">
                <a16:creationId xmlns:a16="http://schemas.microsoft.com/office/drawing/2014/main" id="{7B9E8172-2770-1010-9787-B4E8BDF014D3}"/>
              </a:ext>
            </a:extLst>
          </p:cNvPr>
          <p:cNvSpPr txBox="1"/>
          <p:nvPr/>
        </p:nvSpPr>
        <p:spPr>
          <a:xfrm>
            <a:off x="2588094" y="4196411"/>
            <a:ext cx="2690024" cy="1610890"/>
          </a:xfrm>
          <a:prstGeom prst="rect">
            <a:avLst/>
          </a:prstGeom>
        </p:spPr>
        <p:txBody>
          <a:bodyPr wrap="square" lIns="0" tIns="0" rIns="0" bIns="0" rtlCol="0" anchor="t">
            <a:spAutoFit/>
          </a:bodyPr>
          <a:lstStyle/>
          <a:p>
            <a:pPr defTabSz="609630">
              <a:lnSpc>
                <a:spcPts val="2442"/>
              </a:lnSpc>
            </a:pPr>
            <a:r>
              <a:rPr lang="en-US" sz="2800">
                <a:solidFill>
                  <a:prstClr val="black"/>
                </a:solidFill>
                <a:latin typeface="Calibri"/>
              </a:rPr>
              <a:t>      </a:t>
            </a:r>
            <a:r>
              <a:rPr lang="en-US" sz="2800">
                <a:solidFill>
                  <a:srgbClr val="214064"/>
                </a:solidFill>
                <a:latin typeface="Calibri"/>
              </a:rPr>
              <a:t>Increase connection to treatment for people who have mental illnesses</a:t>
            </a:r>
            <a:endParaRPr lang="en-US" sz="4400">
              <a:solidFill>
                <a:srgbClr val="214064"/>
              </a:solidFill>
              <a:latin typeface="Glacial Indifference"/>
            </a:endParaRPr>
          </a:p>
        </p:txBody>
      </p:sp>
      <p:pic>
        <p:nvPicPr>
          <p:cNvPr id="38" name="Graphic 37" descr="Medical with solid fill">
            <a:extLst>
              <a:ext uri="{FF2B5EF4-FFF2-40B4-BE49-F238E27FC236}">
                <a16:creationId xmlns:a16="http://schemas.microsoft.com/office/drawing/2014/main" id="{2A58A314-5432-44FB-27C9-2231FC9DD0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18410" y="4306151"/>
            <a:ext cx="1015150" cy="1015150"/>
          </a:xfrm>
          <a:prstGeom prst="rect">
            <a:avLst/>
          </a:prstGeom>
        </p:spPr>
      </p:pic>
      <p:sp>
        <p:nvSpPr>
          <p:cNvPr id="5" name="AutoShape 22">
            <a:extLst>
              <a:ext uri="{FF2B5EF4-FFF2-40B4-BE49-F238E27FC236}">
                <a16:creationId xmlns:a16="http://schemas.microsoft.com/office/drawing/2014/main" id="{D8C074A6-04D7-0F31-23BC-59C12C6D07E0}"/>
              </a:ext>
              <a:ext uri="{C183D7F6-B498-43B3-948B-1728B52AA6E4}">
                <adec:decorative xmlns:adec="http://schemas.microsoft.com/office/drawing/2017/decorative" val="1"/>
              </a:ext>
            </a:extLst>
          </p:cNvPr>
          <p:cNvSpPr/>
          <p:nvPr/>
        </p:nvSpPr>
        <p:spPr>
          <a:xfrm>
            <a:off x="5677695" y="3782953"/>
            <a:ext cx="4458408" cy="2138594"/>
          </a:xfrm>
          <a:prstGeom prst="rect">
            <a:avLst/>
          </a:prstGeom>
          <a:solidFill>
            <a:srgbClr val="C6E8E9"/>
          </a:solidFill>
        </p:spPr>
        <p:txBody>
          <a:bodyPr/>
          <a:lstStyle/>
          <a:p>
            <a:endParaRPr lang="en-US"/>
          </a:p>
        </p:txBody>
      </p:sp>
      <p:sp>
        <p:nvSpPr>
          <p:cNvPr id="40" name="TextBox 36">
            <a:extLst>
              <a:ext uri="{FF2B5EF4-FFF2-40B4-BE49-F238E27FC236}">
                <a16:creationId xmlns:a16="http://schemas.microsoft.com/office/drawing/2014/main" id="{B5DBC095-99D1-71F4-E589-38651F7D4758}"/>
              </a:ext>
            </a:extLst>
          </p:cNvPr>
          <p:cNvSpPr txBox="1"/>
          <p:nvPr/>
        </p:nvSpPr>
        <p:spPr>
          <a:xfrm>
            <a:off x="6913882" y="3841644"/>
            <a:ext cx="863804" cy="778034"/>
          </a:xfrm>
          <a:prstGeom prst="rect">
            <a:avLst/>
          </a:prstGeom>
        </p:spPr>
        <p:txBody>
          <a:bodyPr wrap="square" lIns="0" tIns="0" rIns="0" bIns="0" rtlCol="0" anchor="t">
            <a:spAutoFit/>
          </a:bodyPr>
          <a:lstStyle/>
          <a:p>
            <a:pPr algn="ctr" defTabSz="609630">
              <a:lnSpc>
                <a:spcPts val="6440"/>
              </a:lnSpc>
            </a:pPr>
            <a:r>
              <a:rPr lang="en-US" sz="4800" b="1">
                <a:solidFill>
                  <a:srgbClr val="214064"/>
                </a:solidFill>
                <a:latin typeface="Glacial Indifference Bold"/>
              </a:rPr>
              <a:t>4.</a:t>
            </a:r>
          </a:p>
        </p:txBody>
      </p:sp>
      <p:sp>
        <p:nvSpPr>
          <p:cNvPr id="39" name="TextBox 29" descr="Text box: &#10;4. Reduce recidivism rates for people who have mental illnesses&#10;">
            <a:extLst>
              <a:ext uri="{FF2B5EF4-FFF2-40B4-BE49-F238E27FC236}">
                <a16:creationId xmlns:a16="http://schemas.microsoft.com/office/drawing/2014/main" id="{432332BE-D11E-9BC2-F678-620427BB7DA9}"/>
              </a:ext>
            </a:extLst>
          </p:cNvPr>
          <p:cNvSpPr txBox="1"/>
          <p:nvPr/>
        </p:nvSpPr>
        <p:spPr>
          <a:xfrm>
            <a:off x="7146684" y="4196411"/>
            <a:ext cx="2690024" cy="1610890"/>
          </a:xfrm>
          <a:prstGeom prst="rect">
            <a:avLst/>
          </a:prstGeom>
        </p:spPr>
        <p:txBody>
          <a:bodyPr wrap="square" lIns="0" tIns="0" rIns="0" bIns="0" rtlCol="0" anchor="t">
            <a:spAutoFit/>
          </a:bodyPr>
          <a:lstStyle/>
          <a:p>
            <a:pPr defTabSz="609630">
              <a:lnSpc>
                <a:spcPts val="2442"/>
              </a:lnSpc>
            </a:pPr>
            <a:r>
              <a:rPr lang="en-US" sz="2800">
                <a:solidFill>
                  <a:schemeClr val="bg1"/>
                </a:solidFill>
                <a:latin typeface="Calibri"/>
              </a:rPr>
              <a:t>      </a:t>
            </a:r>
            <a:r>
              <a:rPr lang="en-US" sz="2800">
                <a:solidFill>
                  <a:srgbClr val="214064"/>
                </a:solidFill>
                <a:latin typeface="Calibri"/>
              </a:rPr>
              <a:t>Reduce recidivism rates for people who have mental illnesses</a:t>
            </a:r>
            <a:endParaRPr lang="en-US" sz="4400">
              <a:solidFill>
                <a:srgbClr val="214064"/>
              </a:solidFill>
              <a:latin typeface="Glacial Indifference"/>
            </a:endParaRPr>
          </a:p>
        </p:txBody>
      </p:sp>
      <p:pic>
        <p:nvPicPr>
          <p:cNvPr id="41" name="Graphic 40" descr="Jail with solid fill">
            <a:extLst>
              <a:ext uri="{FF2B5EF4-FFF2-40B4-BE49-F238E27FC236}">
                <a16:creationId xmlns:a16="http://schemas.microsoft.com/office/drawing/2014/main" id="{3657797C-C036-07B3-68F5-F8124F5978C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80180" y="4424801"/>
            <a:ext cx="854898" cy="854898"/>
          </a:xfrm>
          <a:prstGeom prst="rect">
            <a:avLst/>
          </a:prstGeom>
        </p:spPr>
      </p:pic>
      <p:pic>
        <p:nvPicPr>
          <p:cNvPr id="43" name="Graphic 42" descr="Line arrow: Rotate right outline">
            <a:extLst>
              <a:ext uri="{FF2B5EF4-FFF2-40B4-BE49-F238E27FC236}">
                <a16:creationId xmlns:a16="http://schemas.microsoft.com/office/drawing/2014/main" id="{B5E3751F-F57B-88D4-EBE7-745A66F624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3855986">
            <a:off x="6238343" y="4183369"/>
            <a:ext cx="914400" cy="914400"/>
          </a:xfrm>
          <a:prstGeom prst="rect">
            <a:avLst/>
          </a:prstGeom>
        </p:spPr>
      </p:pic>
    </p:spTree>
    <p:extLst>
      <p:ext uri="{BB962C8B-B14F-4D97-AF65-F5344CB8AC3E}">
        <p14:creationId xmlns:p14="http://schemas.microsoft.com/office/powerpoint/2010/main" val="3981492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1D232-2D32-005C-94E3-E2AFD591BA5F}"/>
              </a:ext>
            </a:extLst>
          </p:cNvPr>
          <p:cNvSpPr>
            <a:spLocks noGrp="1"/>
          </p:cNvSpPr>
          <p:nvPr>
            <p:ph type="title"/>
          </p:nvPr>
        </p:nvSpPr>
        <p:spPr>
          <a:xfrm>
            <a:off x="637117" y="301625"/>
            <a:ext cx="10515600" cy="1325563"/>
          </a:xfrm>
        </p:spPr>
        <p:txBody>
          <a:bodyPr/>
          <a:lstStyle/>
          <a:p>
            <a:r>
              <a:rPr lang="en-US"/>
              <a:t>General Recipe for Success with Stepping Up</a:t>
            </a:r>
          </a:p>
        </p:txBody>
      </p:sp>
      <p:grpSp>
        <p:nvGrpSpPr>
          <p:cNvPr id="3" name="Group 2">
            <a:extLst>
              <a:ext uri="{FF2B5EF4-FFF2-40B4-BE49-F238E27FC236}">
                <a16:creationId xmlns:a16="http://schemas.microsoft.com/office/drawing/2014/main" id="{D71FDDA3-1764-388F-E27F-8E07AA833C88}"/>
              </a:ext>
            </a:extLst>
          </p:cNvPr>
          <p:cNvGrpSpPr/>
          <p:nvPr/>
        </p:nvGrpSpPr>
        <p:grpSpPr>
          <a:xfrm>
            <a:off x="596026" y="1381227"/>
            <a:ext cx="2681529" cy="2145745"/>
            <a:chOff x="5476" y="542105"/>
            <a:chExt cx="2490033" cy="1066293"/>
          </a:xfrm>
        </p:grpSpPr>
        <p:sp>
          <p:nvSpPr>
            <p:cNvPr id="4" name="Rectangle: Rounded Corners 3">
              <a:extLst>
                <a:ext uri="{FF2B5EF4-FFF2-40B4-BE49-F238E27FC236}">
                  <a16:creationId xmlns:a16="http://schemas.microsoft.com/office/drawing/2014/main" id="{A2134343-5494-164A-794D-903843E0F441}"/>
                </a:ext>
              </a:extLst>
            </p:cNvPr>
            <p:cNvSpPr/>
            <p:nvPr/>
          </p:nvSpPr>
          <p:spPr>
            <a:xfrm>
              <a:off x="5476" y="556179"/>
              <a:ext cx="2490033" cy="1052219"/>
            </a:xfrm>
            <a:prstGeom prst="roundRect">
              <a:avLst>
                <a:gd name="adj" fmla="val 10000"/>
              </a:avLst>
            </a:prstGeom>
            <a:solidFill>
              <a:srgbClr val="37779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7DB18003-A479-7C90-8DB7-172ECB1103F8}"/>
                </a:ext>
              </a:extLst>
            </p:cNvPr>
            <p:cNvSpPr txBox="1"/>
            <p:nvPr/>
          </p:nvSpPr>
          <p:spPr>
            <a:xfrm>
              <a:off x="5476" y="542105"/>
              <a:ext cx="2490033" cy="7155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06680" numCol="1" spcCol="1270" anchor="t" anchorCtr="0">
              <a:noAutofit/>
            </a:bodyPr>
            <a:lstStyle/>
            <a:p>
              <a:pPr marL="0" lvl="0" indent="0" algn="l" defTabSz="1244600">
                <a:lnSpc>
                  <a:spcPct val="90000"/>
                </a:lnSpc>
                <a:spcBef>
                  <a:spcPct val="0"/>
                </a:spcBef>
                <a:spcAft>
                  <a:spcPct val="35000"/>
                </a:spcAft>
                <a:buNone/>
              </a:pPr>
              <a:r>
                <a:rPr lang="en-US" sz="2800"/>
                <a:t>County commissioners pass Stepping Up resolution. </a:t>
              </a:r>
              <a:endParaRPr lang="en-US" sz="2800" kern="1200"/>
            </a:p>
          </p:txBody>
        </p:sp>
      </p:grpSp>
      <p:grpSp>
        <p:nvGrpSpPr>
          <p:cNvPr id="7" name="Group 6">
            <a:extLst>
              <a:ext uri="{FF2B5EF4-FFF2-40B4-BE49-F238E27FC236}">
                <a16:creationId xmlns:a16="http://schemas.microsoft.com/office/drawing/2014/main" id="{868FE286-DB6C-FA25-09FA-76EBC784A4E1}"/>
              </a:ext>
            </a:extLst>
          </p:cNvPr>
          <p:cNvGrpSpPr/>
          <p:nvPr/>
        </p:nvGrpSpPr>
        <p:grpSpPr>
          <a:xfrm>
            <a:off x="3477915" y="2140837"/>
            <a:ext cx="541465" cy="619946"/>
            <a:chOff x="2872989" y="596945"/>
            <a:chExt cx="800257" cy="619946"/>
          </a:xfrm>
        </p:grpSpPr>
        <p:sp>
          <p:nvSpPr>
            <p:cNvPr id="8" name="Arrow: Right 7">
              <a:extLst>
                <a:ext uri="{FF2B5EF4-FFF2-40B4-BE49-F238E27FC236}">
                  <a16:creationId xmlns:a16="http://schemas.microsoft.com/office/drawing/2014/main" id="{4580BC5B-269E-7910-B24E-B307AEA0ED28}"/>
                </a:ext>
              </a:extLst>
            </p:cNvPr>
            <p:cNvSpPr/>
            <p:nvPr/>
          </p:nvSpPr>
          <p:spPr>
            <a:xfrm>
              <a:off x="2872989" y="596945"/>
              <a:ext cx="800257" cy="619946"/>
            </a:xfrm>
            <a:prstGeom prst="rightArrow">
              <a:avLst>
                <a:gd name="adj1" fmla="val 60000"/>
                <a:gd name="adj2" fmla="val 50000"/>
              </a:avLst>
            </a:prstGeom>
            <a:solidFill>
              <a:schemeClr val="bg2">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9" name="Arrow: Right 8">
              <a:extLst>
                <a:ext uri="{FF2B5EF4-FFF2-40B4-BE49-F238E27FC236}">
                  <a16:creationId xmlns:a16="http://schemas.microsoft.com/office/drawing/2014/main" id="{6161E42C-8627-1B6E-0A39-D86908D67A1E}"/>
                </a:ext>
              </a:extLst>
            </p:cNvPr>
            <p:cNvSpPr txBox="1"/>
            <p:nvPr/>
          </p:nvSpPr>
          <p:spPr>
            <a:xfrm>
              <a:off x="2872989" y="720934"/>
              <a:ext cx="614273" cy="371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bg1">
                    <a:lumMod val="75000"/>
                  </a:schemeClr>
                </a:solidFill>
              </a:endParaRPr>
            </a:p>
          </p:txBody>
        </p:sp>
      </p:grpSp>
      <p:grpSp>
        <p:nvGrpSpPr>
          <p:cNvPr id="10" name="Group 9">
            <a:extLst>
              <a:ext uri="{FF2B5EF4-FFF2-40B4-BE49-F238E27FC236}">
                <a16:creationId xmlns:a16="http://schemas.microsoft.com/office/drawing/2014/main" id="{41C47870-A825-17CE-316E-37D8C587CE12}"/>
              </a:ext>
            </a:extLst>
          </p:cNvPr>
          <p:cNvGrpSpPr/>
          <p:nvPr/>
        </p:nvGrpSpPr>
        <p:grpSpPr>
          <a:xfrm>
            <a:off x="4072527" y="1381227"/>
            <a:ext cx="3190547" cy="2113966"/>
            <a:chOff x="3736967" y="495349"/>
            <a:chExt cx="2522521" cy="1106186"/>
          </a:xfrm>
        </p:grpSpPr>
        <p:sp>
          <p:nvSpPr>
            <p:cNvPr id="11" name="Rectangle: Rounded Corners 10">
              <a:extLst>
                <a:ext uri="{FF2B5EF4-FFF2-40B4-BE49-F238E27FC236}">
                  <a16:creationId xmlns:a16="http://schemas.microsoft.com/office/drawing/2014/main" id="{69EFC3E8-B8E4-B407-D274-2C7D3D7822D4}"/>
                </a:ext>
              </a:extLst>
            </p:cNvPr>
            <p:cNvSpPr/>
            <p:nvPr/>
          </p:nvSpPr>
          <p:spPr>
            <a:xfrm>
              <a:off x="3736967" y="549316"/>
              <a:ext cx="2490033" cy="1052219"/>
            </a:xfrm>
            <a:prstGeom prst="roundRect">
              <a:avLst>
                <a:gd name="adj" fmla="val 10000"/>
              </a:avLst>
            </a:prstGeom>
            <a:solidFill>
              <a:srgbClr val="8DD0D5"/>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Rectangle: Rounded Corners 10">
              <a:extLst>
                <a:ext uri="{FF2B5EF4-FFF2-40B4-BE49-F238E27FC236}">
                  <a16:creationId xmlns:a16="http://schemas.microsoft.com/office/drawing/2014/main" id="{6DD86789-D3A9-318B-A640-8C0FC6278C76}"/>
                </a:ext>
              </a:extLst>
            </p:cNvPr>
            <p:cNvSpPr txBox="1"/>
            <p:nvPr/>
          </p:nvSpPr>
          <p:spPr>
            <a:xfrm>
              <a:off x="3769455" y="495349"/>
              <a:ext cx="2490033" cy="701479"/>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06680" numCol="1" spcCol="1270" anchor="t" anchorCtr="0">
              <a:noAutofit/>
            </a:bodyPr>
            <a:lstStyle/>
            <a:p>
              <a:pPr defTabSz="1244600">
                <a:lnSpc>
                  <a:spcPct val="90000"/>
                </a:lnSpc>
                <a:spcBef>
                  <a:spcPct val="0"/>
                </a:spcBef>
                <a:spcAft>
                  <a:spcPct val="35000"/>
                </a:spcAft>
              </a:pPr>
              <a:r>
                <a:rPr lang="en-US" sz="2800" kern="1200">
                  <a:solidFill>
                    <a:schemeClr val="tx1"/>
                  </a:solidFill>
                </a:rPr>
                <a:t>Designate</a:t>
              </a:r>
              <a:r>
                <a:rPr lang="en-US" sz="2800">
                  <a:solidFill>
                    <a:schemeClr val="tx1"/>
                  </a:solidFill>
                </a:rPr>
                <a:t> a </a:t>
              </a:r>
              <a:r>
                <a:rPr lang="en-US" sz="2800" kern="1200">
                  <a:solidFill>
                    <a:schemeClr val="tx1"/>
                  </a:solidFill>
                </a:rPr>
                <a:t>Stepping Up c</a:t>
              </a:r>
              <a:r>
                <a:rPr lang="en-US" sz="2800">
                  <a:solidFill>
                    <a:schemeClr val="tx1"/>
                  </a:solidFill>
                </a:rPr>
                <a:t>oordinator and organize cross-systems council.</a:t>
              </a:r>
              <a:endParaRPr lang="en-US">
                <a:solidFill>
                  <a:schemeClr val="tx1"/>
                </a:solidFill>
              </a:endParaRPr>
            </a:p>
          </p:txBody>
        </p:sp>
      </p:grpSp>
      <p:grpSp>
        <p:nvGrpSpPr>
          <p:cNvPr id="13" name="Group 12">
            <a:extLst>
              <a:ext uri="{FF2B5EF4-FFF2-40B4-BE49-F238E27FC236}">
                <a16:creationId xmlns:a16="http://schemas.microsoft.com/office/drawing/2014/main" id="{0A407E38-E517-D7CE-A39D-BC1A1AF11E08}"/>
              </a:ext>
            </a:extLst>
          </p:cNvPr>
          <p:cNvGrpSpPr/>
          <p:nvPr/>
        </p:nvGrpSpPr>
        <p:grpSpPr>
          <a:xfrm>
            <a:off x="7390813" y="2140376"/>
            <a:ext cx="627730" cy="619946"/>
            <a:chOff x="6872943" y="596945"/>
            <a:chExt cx="800257" cy="619946"/>
          </a:xfrm>
        </p:grpSpPr>
        <p:sp>
          <p:nvSpPr>
            <p:cNvPr id="14" name="Arrow: Right 13">
              <a:extLst>
                <a:ext uri="{FF2B5EF4-FFF2-40B4-BE49-F238E27FC236}">
                  <a16:creationId xmlns:a16="http://schemas.microsoft.com/office/drawing/2014/main" id="{27881299-954A-488E-A8BC-4038698C86B5}"/>
                </a:ext>
              </a:extLst>
            </p:cNvPr>
            <p:cNvSpPr/>
            <p:nvPr/>
          </p:nvSpPr>
          <p:spPr>
            <a:xfrm>
              <a:off x="6872943" y="596945"/>
              <a:ext cx="800257" cy="619946"/>
            </a:xfrm>
            <a:prstGeom prst="rightArrow">
              <a:avLst>
                <a:gd name="adj1" fmla="val 60000"/>
                <a:gd name="adj2" fmla="val 50000"/>
              </a:avLst>
            </a:prstGeom>
            <a:solidFill>
              <a:schemeClr val="bg2">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5" name="Arrow: Right 14">
              <a:extLst>
                <a:ext uri="{FF2B5EF4-FFF2-40B4-BE49-F238E27FC236}">
                  <a16:creationId xmlns:a16="http://schemas.microsoft.com/office/drawing/2014/main" id="{64E759DA-992E-17D3-7381-AF550420A72C}"/>
                </a:ext>
              </a:extLst>
            </p:cNvPr>
            <p:cNvSpPr txBox="1"/>
            <p:nvPr/>
          </p:nvSpPr>
          <p:spPr>
            <a:xfrm>
              <a:off x="6872943" y="720934"/>
              <a:ext cx="614273" cy="371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accent3"/>
                </a:solidFill>
              </a:endParaRPr>
            </a:p>
          </p:txBody>
        </p:sp>
      </p:grpSp>
      <p:grpSp>
        <p:nvGrpSpPr>
          <p:cNvPr id="16" name="Group 15">
            <a:extLst>
              <a:ext uri="{FF2B5EF4-FFF2-40B4-BE49-F238E27FC236}">
                <a16:creationId xmlns:a16="http://schemas.microsoft.com/office/drawing/2014/main" id="{80048EFC-9EB1-A84D-D988-3D6C08478DEF}"/>
              </a:ext>
            </a:extLst>
          </p:cNvPr>
          <p:cNvGrpSpPr/>
          <p:nvPr/>
        </p:nvGrpSpPr>
        <p:grpSpPr>
          <a:xfrm>
            <a:off x="8164615" y="1413982"/>
            <a:ext cx="3507775" cy="2141501"/>
            <a:chOff x="7940481" y="485811"/>
            <a:chExt cx="3100122" cy="1052219"/>
          </a:xfrm>
        </p:grpSpPr>
        <p:sp>
          <p:nvSpPr>
            <p:cNvPr id="17" name="Rectangle: Rounded Corners 16">
              <a:extLst>
                <a:ext uri="{FF2B5EF4-FFF2-40B4-BE49-F238E27FC236}">
                  <a16:creationId xmlns:a16="http://schemas.microsoft.com/office/drawing/2014/main" id="{BAABA46F-4828-E6C6-2965-EEE88B88818D}"/>
                </a:ext>
              </a:extLst>
            </p:cNvPr>
            <p:cNvSpPr/>
            <p:nvPr/>
          </p:nvSpPr>
          <p:spPr>
            <a:xfrm>
              <a:off x="7940481" y="485811"/>
              <a:ext cx="3100122" cy="1052219"/>
            </a:xfrm>
            <a:prstGeom prst="roundRect">
              <a:avLst>
                <a:gd name="adj" fmla="val 10000"/>
              </a:avLst>
            </a:prstGeom>
            <a:solidFill>
              <a:srgbClr val="C6E8E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8" name="Rectangle: Rounded Corners 16">
              <a:extLst>
                <a:ext uri="{FF2B5EF4-FFF2-40B4-BE49-F238E27FC236}">
                  <a16:creationId xmlns:a16="http://schemas.microsoft.com/office/drawing/2014/main" id="{6C31955D-8ADC-A23D-84F2-8A9BDB97AF41}"/>
                </a:ext>
              </a:extLst>
            </p:cNvPr>
            <p:cNvSpPr txBox="1"/>
            <p:nvPr/>
          </p:nvSpPr>
          <p:spPr>
            <a:xfrm>
              <a:off x="7940481" y="619696"/>
              <a:ext cx="2932205" cy="767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06680" numCol="1" spcCol="1270" anchor="t" anchorCtr="0">
              <a:noAutofit/>
            </a:bodyPr>
            <a:lstStyle/>
            <a:p>
              <a:pPr defTabSz="1244600">
                <a:lnSpc>
                  <a:spcPct val="90000"/>
                </a:lnSpc>
                <a:spcBef>
                  <a:spcPct val="0"/>
                </a:spcBef>
                <a:spcAft>
                  <a:spcPct val="35000"/>
                </a:spcAft>
              </a:pPr>
              <a:r>
                <a:rPr lang="en-US" sz="2800">
                  <a:solidFill>
                    <a:schemeClr val="tx1"/>
                  </a:solidFill>
                </a:rPr>
                <a:t>Review data and set baselines; implement framework.</a:t>
              </a:r>
              <a:endParaRPr lang="en-US">
                <a:solidFill>
                  <a:schemeClr val="tx1"/>
                </a:solidFill>
              </a:endParaRPr>
            </a:p>
          </p:txBody>
        </p:sp>
      </p:grpSp>
      <p:grpSp>
        <p:nvGrpSpPr>
          <p:cNvPr id="19" name="Group 18">
            <a:extLst>
              <a:ext uri="{FF2B5EF4-FFF2-40B4-BE49-F238E27FC236}">
                <a16:creationId xmlns:a16="http://schemas.microsoft.com/office/drawing/2014/main" id="{11407B5B-4CEC-44D3-C318-B7BA301C60A9}"/>
              </a:ext>
            </a:extLst>
          </p:cNvPr>
          <p:cNvGrpSpPr/>
          <p:nvPr/>
        </p:nvGrpSpPr>
        <p:grpSpPr>
          <a:xfrm>
            <a:off x="596025" y="3816373"/>
            <a:ext cx="2681529" cy="2181656"/>
            <a:chOff x="5476" y="556179"/>
            <a:chExt cx="2490033" cy="1052219"/>
          </a:xfrm>
        </p:grpSpPr>
        <p:sp>
          <p:nvSpPr>
            <p:cNvPr id="20" name="Rectangle: Rounded Corners 19">
              <a:extLst>
                <a:ext uri="{FF2B5EF4-FFF2-40B4-BE49-F238E27FC236}">
                  <a16:creationId xmlns:a16="http://schemas.microsoft.com/office/drawing/2014/main" id="{921E41B8-4AC8-6704-D930-7F0473B286C7}"/>
                </a:ext>
              </a:extLst>
            </p:cNvPr>
            <p:cNvSpPr/>
            <p:nvPr/>
          </p:nvSpPr>
          <p:spPr>
            <a:xfrm>
              <a:off x="5476" y="556179"/>
              <a:ext cx="2490033" cy="1052219"/>
            </a:xfrm>
            <a:prstGeom prst="roundRect">
              <a:avLst>
                <a:gd name="adj" fmla="val 10000"/>
              </a:avLst>
            </a:prstGeom>
            <a:solidFill>
              <a:srgbClr val="37779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Rectangle: Rounded Corners 4">
              <a:extLst>
                <a:ext uri="{FF2B5EF4-FFF2-40B4-BE49-F238E27FC236}">
                  <a16:creationId xmlns:a16="http://schemas.microsoft.com/office/drawing/2014/main" id="{563B6AE4-C31B-B433-6807-07A0C4883A62}"/>
                </a:ext>
              </a:extLst>
            </p:cNvPr>
            <p:cNvSpPr txBox="1"/>
            <p:nvPr/>
          </p:nvSpPr>
          <p:spPr>
            <a:xfrm>
              <a:off x="5476" y="556179"/>
              <a:ext cx="2490033" cy="7014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06680" numCol="1" spcCol="1270" anchor="t" anchorCtr="0">
              <a:noAutofit/>
            </a:bodyPr>
            <a:lstStyle/>
            <a:p>
              <a:pPr marL="0" lvl="0" indent="0" algn="l" defTabSz="1244600">
                <a:lnSpc>
                  <a:spcPct val="90000"/>
                </a:lnSpc>
                <a:spcBef>
                  <a:spcPct val="0"/>
                </a:spcBef>
                <a:spcAft>
                  <a:spcPct val="35000"/>
                </a:spcAft>
                <a:buNone/>
              </a:pPr>
              <a:r>
                <a:rPr lang="en-US" sz="2800" kern="1200"/>
                <a:t>Obtain funding to pilot, expand, or sustain initiatives.</a:t>
              </a:r>
            </a:p>
          </p:txBody>
        </p:sp>
      </p:grpSp>
      <p:grpSp>
        <p:nvGrpSpPr>
          <p:cNvPr id="22" name="Group 21">
            <a:extLst>
              <a:ext uri="{FF2B5EF4-FFF2-40B4-BE49-F238E27FC236}">
                <a16:creationId xmlns:a16="http://schemas.microsoft.com/office/drawing/2014/main" id="{E706F1E8-89BC-CFB5-205F-B28A93C55F6A}"/>
              </a:ext>
            </a:extLst>
          </p:cNvPr>
          <p:cNvGrpSpPr/>
          <p:nvPr/>
        </p:nvGrpSpPr>
        <p:grpSpPr>
          <a:xfrm>
            <a:off x="3472036" y="4495917"/>
            <a:ext cx="541465" cy="619946"/>
            <a:chOff x="2872989" y="596945"/>
            <a:chExt cx="800257" cy="619946"/>
          </a:xfrm>
        </p:grpSpPr>
        <p:sp>
          <p:nvSpPr>
            <p:cNvPr id="23" name="Arrow: Right 22">
              <a:extLst>
                <a:ext uri="{FF2B5EF4-FFF2-40B4-BE49-F238E27FC236}">
                  <a16:creationId xmlns:a16="http://schemas.microsoft.com/office/drawing/2014/main" id="{AEA3FFAB-78C2-A5B9-D029-A71F124313A9}"/>
                </a:ext>
              </a:extLst>
            </p:cNvPr>
            <p:cNvSpPr/>
            <p:nvPr/>
          </p:nvSpPr>
          <p:spPr>
            <a:xfrm>
              <a:off x="2872989" y="596945"/>
              <a:ext cx="800257" cy="619946"/>
            </a:xfrm>
            <a:prstGeom prst="rightArrow">
              <a:avLst>
                <a:gd name="adj1" fmla="val 60000"/>
                <a:gd name="adj2" fmla="val 50000"/>
              </a:avLst>
            </a:prstGeom>
            <a:solidFill>
              <a:schemeClr val="bg2">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24" name="Arrow: Right 8">
              <a:extLst>
                <a:ext uri="{FF2B5EF4-FFF2-40B4-BE49-F238E27FC236}">
                  <a16:creationId xmlns:a16="http://schemas.microsoft.com/office/drawing/2014/main" id="{09994998-1D14-1AA4-05D8-E4377C50C96E}"/>
                </a:ext>
              </a:extLst>
            </p:cNvPr>
            <p:cNvSpPr txBox="1"/>
            <p:nvPr/>
          </p:nvSpPr>
          <p:spPr>
            <a:xfrm>
              <a:off x="2872989" y="720934"/>
              <a:ext cx="614273" cy="371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bg1">
                    <a:lumMod val="75000"/>
                  </a:schemeClr>
                </a:solidFill>
              </a:endParaRPr>
            </a:p>
          </p:txBody>
        </p:sp>
      </p:grpSp>
      <p:grpSp>
        <p:nvGrpSpPr>
          <p:cNvPr id="25" name="Group 24">
            <a:extLst>
              <a:ext uri="{FF2B5EF4-FFF2-40B4-BE49-F238E27FC236}">
                <a16:creationId xmlns:a16="http://schemas.microsoft.com/office/drawing/2014/main" id="{BF1CA69F-2DA3-839B-BE0C-001FABD8FB6C}"/>
              </a:ext>
            </a:extLst>
          </p:cNvPr>
          <p:cNvGrpSpPr/>
          <p:nvPr/>
        </p:nvGrpSpPr>
        <p:grpSpPr>
          <a:xfrm>
            <a:off x="4133477" y="3801996"/>
            <a:ext cx="3149455" cy="2181656"/>
            <a:chOff x="3547050" y="-353682"/>
            <a:chExt cx="3013712" cy="1949236"/>
          </a:xfrm>
        </p:grpSpPr>
        <p:sp>
          <p:nvSpPr>
            <p:cNvPr id="26" name="Rectangle: Rounded Corners 25">
              <a:extLst>
                <a:ext uri="{FF2B5EF4-FFF2-40B4-BE49-F238E27FC236}">
                  <a16:creationId xmlns:a16="http://schemas.microsoft.com/office/drawing/2014/main" id="{C7CCC545-7B3B-C0DE-8C36-802B07BA0E94}"/>
                </a:ext>
              </a:extLst>
            </p:cNvPr>
            <p:cNvSpPr/>
            <p:nvPr/>
          </p:nvSpPr>
          <p:spPr>
            <a:xfrm>
              <a:off x="3547050" y="-353682"/>
              <a:ext cx="3013712" cy="1949236"/>
            </a:xfrm>
            <a:prstGeom prst="roundRect">
              <a:avLst>
                <a:gd name="adj" fmla="val 10000"/>
              </a:avLst>
            </a:prstGeom>
            <a:solidFill>
              <a:srgbClr val="8DD0D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7" name="Rectangle: Rounded Corners 10">
              <a:extLst>
                <a:ext uri="{FF2B5EF4-FFF2-40B4-BE49-F238E27FC236}">
                  <a16:creationId xmlns:a16="http://schemas.microsoft.com/office/drawing/2014/main" id="{CD2480AF-8008-0FEA-5991-02E1E332756F}"/>
                </a:ext>
              </a:extLst>
            </p:cNvPr>
            <p:cNvSpPr txBox="1"/>
            <p:nvPr/>
          </p:nvSpPr>
          <p:spPr>
            <a:xfrm>
              <a:off x="3556824" y="-346376"/>
              <a:ext cx="2968558" cy="15984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06680" numCol="1" spcCol="1270" anchor="t" anchorCtr="0">
              <a:noAutofit/>
            </a:bodyPr>
            <a:lstStyle/>
            <a:p>
              <a:pPr defTabSz="1244600">
                <a:lnSpc>
                  <a:spcPct val="90000"/>
                </a:lnSpc>
                <a:spcBef>
                  <a:spcPct val="0"/>
                </a:spcBef>
                <a:spcAft>
                  <a:spcPct val="35000"/>
                </a:spcAft>
              </a:pPr>
              <a:r>
                <a:rPr lang="en-US" sz="2800" kern="1200">
                  <a:solidFill>
                    <a:schemeClr val="tx1"/>
                  </a:solidFill>
                </a:rPr>
                <a:t>Measure program </a:t>
              </a:r>
              <a:r>
                <a:rPr lang="en-US" sz="2800">
                  <a:solidFill>
                    <a:schemeClr val="tx1"/>
                  </a:solidFill>
                </a:rPr>
                <a:t>successes and determine needs </a:t>
              </a:r>
              <a:r>
                <a:rPr lang="en-US" sz="2800" kern="1200">
                  <a:solidFill>
                    <a:schemeClr val="tx1"/>
                  </a:solidFill>
                </a:rPr>
                <a:t>with </a:t>
              </a:r>
              <a:r>
                <a:rPr lang="en-US" sz="2800">
                  <a:solidFill>
                    <a:schemeClr val="tx1"/>
                  </a:solidFill>
                </a:rPr>
                <a:t>available </a:t>
              </a:r>
              <a:r>
                <a:rPr lang="en-US" sz="2800" kern="1200">
                  <a:solidFill>
                    <a:schemeClr val="tx1"/>
                  </a:solidFill>
                </a:rPr>
                <a:t>data.</a:t>
              </a:r>
              <a:endParaRPr lang="en-US" sz="2800" kern="1200">
                <a:solidFill>
                  <a:schemeClr val="tx1"/>
                </a:solidFill>
                <a:cs typeface="Calibri"/>
              </a:endParaRPr>
            </a:p>
          </p:txBody>
        </p:sp>
      </p:grpSp>
      <p:grpSp>
        <p:nvGrpSpPr>
          <p:cNvPr id="28" name="Group 27">
            <a:extLst>
              <a:ext uri="{FF2B5EF4-FFF2-40B4-BE49-F238E27FC236}">
                <a16:creationId xmlns:a16="http://schemas.microsoft.com/office/drawing/2014/main" id="{3D120495-1A1F-DB0F-0BD1-256993CBAC5D}"/>
              </a:ext>
            </a:extLst>
          </p:cNvPr>
          <p:cNvGrpSpPr/>
          <p:nvPr/>
        </p:nvGrpSpPr>
        <p:grpSpPr>
          <a:xfrm>
            <a:off x="7385168" y="4495917"/>
            <a:ext cx="642107" cy="619946"/>
            <a:chOff x="6872943" y="596945"/>
            <a:chExt cx="800257" cy="619946"/>
          </a:xfrm>
        </p:grpSpPr>
        <p:sp>
          <p:nvSpPr>
            <p:cNvPr id="29" name="Arrow: Right 28">
              <a:extLst>
                <a:ext uri="{FF2B5EF4-FFF2-40B4-BE49-F238E27FC236}">
                  <a16:creationId xmlns:a16="http://schemas.microsoft.com/office/drawing/2014/main" id="{82296A84-D2EC-1227-DE41-8AA33AAD5FD1}"/>
                </a:ext>
              </a:extLst>
            </p:cNvPr>
            <p:cNvSpPr/>
            <p:nvPr/>
          </p:nvSpPr>
          <p:spPr>
            <a:xfrm>
              <a:off x="6872943" y="596945"/>
              <a:ext cx="800257" cy="619946"/>
            </a:xfrm>
            <a:prstGeom prst="rightArrow">
              <a:avLst>
                <a:gd name="adj1" fmla="val 60000"/>
                <a:gd name="adj2" fmla="val 50000"/>
              </a:avLst>
            </a:prstGeom>
            <a:solidFill>
              <a:schemeClr val="bg2">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30" name="Arrow: Right 14">
              <a:extLst>
                <a:ext uri="{FF2B5EF4-FFF2-40B4-BE49-F238E27FC236}">
                  <a16:creationId xmlns:a16="http://schemas.microsoft.com/office/drawing/2014/main" id="{3DB0C118-9476-7B31-E895-4CF4A7996B59}"/>
                </a:ext>
              </a:extLst>
            </p:cNvPr>
            <p:cNvSpPr txBox="1"/>
            <p:nvPr/>
          </p:nvSpPr>
          <p:spPr>
            <a:xfrm>
              <a:off x="6872943" y="720934"/>
              <a:ext cx="614273" cy="371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accent3"/>
                </a:solidFill>
              </a:endParaRPr>
            </a:p>
          </p:txBody>
        </p:sp>
      </p:grpSp>
      <p:grpSp>
        <p:nvGrpSpPr>
          <p:cNvPr id="31" name="Group 30">
            <a:extLst>
              <a:ext uri="{FF2B5EF4-FFF2-40B4-BE49-F238E27FC236}">
                <a16:creationId xmlns:a16="http://schemas.microsoft.com/office/drawing/2014/main" id="{38011F9D-DC25-F583-D29D-43C61712CF04}"/>
              </a:ext>
            </a:extLst>
          </p:cNvPr>
          <p:cNvGrpSpPr/>
          <p:nvPr/>
        </p:nvGrpSpPr>
        <p:grpSpPr>
          <a:xfrm>
            <a:off x="8164613" y="3648615"/>
            <a:ext cx="3527836" cy="2215614"/>
            <a:chOff x="7674169" y="484027"/>
            <a:chExt cx="2490830" cy="1118388"/>
          </a:xfrm>
        </p:grpSpPr>
        <p:sp>
          <p:nvSpPr>
            <p:cNvPr id="32" name="Rectangle: Rounded Corners 31">
              <a:extLst>
                <a:ext uri="{FF2B5EF4-FFF2-40B4-BE49-F238E27FC236}">
                  <a16:creationId xmlns:a16="http://schemas.microsoft.com/office/drawing/2014/main" id="{C195040F-25C3-6503-3166-3F296E6CCE46}"/>
                </a:ext>
              </a:extLst>
            </p:cNvPr>
            <p:cNvSpPr/>
            <p:nvPr/>
          </p:nvSpPr>
          <p:spPr>
            <a:xfrm>
              <a:off x="7674966" y="550196"/>
              <a:ext cx="2490033" cy="1052219"/>
            </a:xfrm>
            <a:prstGeom prst="roundRect">
              <a:avLst>
                <a:gd name="adj" fmla="val 10000"/>
              </a:avLst>
            </a:prstGeom>
            <a:solidFill>
              <a:srgbClr val="C6E8E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3" name="Rectangle: Rounded Corners 16">
              <a:extLst>
                <a:ext uri="{FF2B5EF4-FFF2-40B4-BE49-F238E27FC236}">
                  <a16:creationId xmlns:a16="http://schemas.microsoft.com/office/drawing/2014/main" id="{1CB7CF64-8D71-8D41-DC73-1273E4239B5C}"/>
                </a:ext>
              </a:extLst>
            </p:cNvPr>
            <p:cNvSpPr txBox="1"/>
            <p:nvPr/>
          </p:nvSpPr>
          <p:spPr>
            <a:xfrm>
              <a:off x="7674169" y="484027"/>
              <a:ext cx="2467547" cy="80043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06680" numCol="1" spcCol="1270" anchor="t" anchorCtr="0">
              <a:noAutofit/>
            </a:bodyPr>
            <a:lstStyle/>
            <a:p>
              <a:pPr defTabSz="1244600">
                <a:lnSpc>
                  <a:spcPct val="90000"/>
                </a:lnSpc>
                <a:spcBef>
                  <a:spcPct val="0"/>
                </a:spcBef>
                <a:spcAft>
                  <a:spcPct val="35000"/>
                </a:spcAft>
              </a:pPr>
              <a:r>
                <a:rPr lang="en-US" sz="2800">
                  <a:solidFill>
                    <a:schemeClr val="tx1"/>
                  </a:solidFill>
                </a:rPr>
                <a:t>Continue to collaboratively use data to drive local policies and practices and pursue funding.</a:t>
              </a:r>
              <a:endParaRPr lang="en-US" sz="2800">
                <a:solidFill>
                  <a:schemeClr val="tx1"/>
                </a:solidFill>
                <a:cs typeface="Calibri"/>
              </a:endParaRPr>
            </a:p>
          </p:txBody>
        </p:sp>
      </p:grpSp>
      <p:grpSp>
        <p:nvGrpSpPr>
          <p:cNvPr id="34" name="Group 33">
            <a:extLst>
              <a:ext uri="{FF2B5EF4-FFF2-40B4-BE49-F238E27FC236}">
                <a16:creationId xmlns:a16="http://schemas.microsoft.com/office/drawing/2014/main" id="{9FADF369-C1CF-8F0A-A542-20201B41BBF9}"/>
              </a:ext>
            </a:extLst>
          </p:cNvPr>
          <p:cNvGrpSpPr/>
          <p:nvPr/>
        </p:nvGrpSpPr>
        <p:grpSpPr>
          <a:xfrm>
            <a:off x="11692451" y="2144611"/>
            <a:ext cx="498333" cy="619946"/>
            <a:chOff x="6872943" y="596945"/>
            <a:chExt cx="800257" cy="619946"/>
          </a:xfrm>
        </p:grpSpPr>
        <p:sp>
          <p:nvSpPr>
            <p:cNvPr id="35" name="Arrow: Right 34">
              <a:extLst>
                <a:ext uri="{FF2B5EF4-FFF2-40B4-BE49-F238E27FC236}">
                  <a16:creationId xmlns:a16="http://schemas.microsoft.com/office/drawing/2014/main" id="{3BBF04D6-1A1E-D07E-6007-C2C7D9B66736}"/>
                </a:ext>
              </a:extLst>
            </p:cNvPr>
            <p:cNvSpPr/>
            <p:nvPr/>
          </p:nvSpPr>
          <p:spPr>
            <a:xfrm>
              <a:off x="6872943" y="596945"/>
              <a:ext cx="800257" cy="619946"/>
            </a:xfrm>
            <a:prstGeom prst="rightArrow">
              <a:avLst>
                <a:gd name="adj1" fmla="val 60000"/>
                <a:gd name="adj2" fmla="val 50000"/>
              </a:avLst>
            </a:prstGeom>
            <a:solidFill>
              <a:schemeClr val="bg2">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36" name="Arrow: Right 14">
              <a:extLst>
                <a:ext uri="{FF2B5EF4-FFF2-40B4-BE49-F238E27FC236}">
                  <a16:creationId xmlns:a16="http://schemas.microsoft.com/office/drawing/2014/main" id="{FA378508-7BC2-3375-E6C3-6A67E5F9A68E}"/>
                </a:ext>
              </a:extLst>
            </p:cNvPr>
            <p:cNvSpPr txBox="1"/>
            <p:nvPr/>
          </p:nvSpPr>
          <p:spPr>
            <a:xfrm>
              <a:off x="6872943" y="720934"/>
              <a:ext cx="614273" cy="371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accent3"/>
                </a:solidFill>
              </a:endParaRPr>
            </a:p>
          </p:txBody>
        </p:sp>
      </p:grpSp>
    </p:spTree>
    <p:extLst>
      <p:ext uri="{BB962C8B-B14F-4D97-AF65-F5344CB8AC3E}">
        <p14:creationId xmlns:p14="http://schemas.microsoft.com/office/powerpoint/2010/main" val="336804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7F0A2D-D3EF-1C71-D4A0-9163D572A120}"/>
              </a:ext>
            </a:extLst>
          </p:cNvPr>
          <p:cNvSpPr/>
          <p:nvPr/>
        </p:nvSpPr>
        <p:spPr>
          <a:xfrm>
            <a:off x="0" y="-76200"/>
            <a:ext cx="12192000" cy="1432709"/>
          </a:xfrm>
          <a:prstGeom prst="rect">
            <a:avLst/>
          </a:prstGeom>
          <a:solidFill>
            <a:srgbClr val="2140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86F4B4-0AFD-63D4-665B-4F355EE204C2}"/>
              </a:ext>
            </a:extLst>
          </p:cNvPr>
          <p:cNvSpPr>
            <a:spLocks noGrp="1"/>
          </p:cNvSpPr>
          <p:nvPr>
            <p:ph type="title" idx="4294967295"/>
          </p:nvPr>
        </p:nvSpPr>
        <p:spPr>
          <a:xfrm>
            <a:off x="413821" y="253566"/>
            <a:ext cx="9877123" cy="1065439"/>
          </a:xfrm>
        </p:spPr>
        <p:txBody>
          <a:bodyPr>
            <a:noAutofit/>
          </a:bodyPr>
          <a:lstStyle/>
          <a:p>
            <a:pPr marR="0" lvl="0">
              <a:spcBef>
                <a:spcPts val="0"/>
              </a:spcBef>
              <a:spcAft>
                <a:spcPts val="0"/>
              </a:spcAft>
              <a:buClr>
                <a:srgbClr val="9D9FA2"/>
              </a:buClr>
              <a:buSzPts val="2000"/>
            </a:pPr>
            <a:r>
              <a:rPr lang="en-US" sz="3600" b="1">
                <a:solidFill>
                  <a:schemeClr val="bg1"/>
                </a:solidFill>
              </a:rPr>
              <a:t>1. </a:t>
            </a:r>
            <a:r>
              <a:rPr lang="en-US" sz="4000" b="1">
                <a:solidFill>
                  <a:schemeClr val="bg1"/>
                </a:solidFill>
              </a:rPr>
              <a:t>Is Your Leadership Committed?</a:t>
            </a:r>
            <a:endParaRPr lang="en-US" sz="4000" b="1">
              <a:solidFill>
                <a:schemeClr val="bg1"/>
              </a:solidFill>
              <a:ea typeface="Calibri"/>
              <a:cs typeface="Calibri"/>
            </a:endParaRPr>
          </a:p>
        </p:txBody>
      </p:sp>
      <p:graphicFrame>
        <p:nvGraphicFramePr>
          <p:cNvPr id="6" name="Content Placeholder 2">
            <a:extLst>
              <a:ext uri="{FF2B5EF4-FFF2-40B4-BE49-F238E27FC236}">
                <a16:creationId xmlns:a16="http://schemas.microsoft.com/office/drawing/2014/main" id="{D74D9559-D388-2ADB-C487-50E857C19392}"/>
              </a:ext>
            </a:extLst>
          </p:cNvPr>
          <p:cNvGraphicFramePr>
            <a:graphicFrameLocks noGrp="1"/>
          </p:cNvGraphicFramePr>
          <p:nvPr>
            <p:ph idx="4294967295"/>
          </p:nvPr>
        </p:nvGraphicFramePr>
        <p:xfrm>
          <a:off x="741812" y="1356509"/>
          <a:ext cx="10708376" cy="4753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F63854CC-0BDA-4344-EDBF-5E0679002D5F}"/>
              </a:ext>
            </a:extLst>
          </p:cNvPr>
          <p:cNvSpPr/>
          <p:nvPr/>
        </p:nvSpPr>
        <p:spPr>
          <a:xfrm>
            <a:off x="6459558" y="3250403"/>
            <a:ext cx="55818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2">
                    <a:lumMod val="50000"/>
                  </a:schemeClr>
                </a:solidFill>
                <a:effectLst/>
                <a:uLnTx/>
                <a:uFillTx/>
                <a:latin typeface="Wingdings"/>
                <a:ea typeface="Wingdings"/>
                <a:cs typeface="Wingdings"/>
              </a:rPr>
              <a:t></a:t>
            </a:r>
            <a:endParaRPr kumimoji="0" lang="en-US" sz="4400" b="0" i="0" u="none" strike="noStrike" kern="1200" cap="none" spc="0" normalizeH="0" baseline="0" noProof="0">
              <a:ln>
                <a:noFill/>
              </a:ln>
              <a:solidFill>
                <a:schemeClr val="bg2">
                  <a:lumMod val="50000"/>
                </a:scheme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3964ABC-4AAE-3592-8BD3-80742815B2EF}"/>
              </a:ext>
            </a:extLst>
          </p:cNvPr>
          <p:cNvSpPr/>
          <p:nvPr/>
        </p:nvSpPr>
        <p:spPr>
          <a:xfrm>
            <a:off x="6459558" y="4001314"/>
            <a:ext cx="55818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2">
                    <a:lumMod val="50000"/>
                  </a:schemeClr>
                </a:solidFill>
                <a:effectLst/>
                <a:uLnTx/>
                <a:uFillTx/>
                <a:latin typeface="Wingdings"/>
                <a:ea typeface="Wingdings"/>
                <a:cs typeface="Wingdings"/>
              </a:rPr>
              <a:t></a:t>
            </a:r>
            <a:endParaRPr kumimoji="0" lang="en-US" sz="4400" b="0" i="0" u="none" strike="noStrike" kern="1200" cap="none" spc="0" normalizeH="0" baseline="0" noProof="0">
              <a:ln>
                <a:noFill/>
              </a:ln>
              <a:solidFill>
                <a:schemeClr val="bg2">
                  <a:lumMod val="50000"/>
                </a:scheme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C8317EF-5C31-EB9E-1614-E463F497D966}"/>
              </a:ext>
            </a:extLst>
          </p:cNvPr>
          <p:cNvSpPr/>
          <p:nvPr/>
        </p:nvSpPr>
        <p:spPr>
          <a:xfrm>
            <a:off x="6459558" y="4752225"/>
            <a:ext cx="55818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2">
                    <a:lumMod val="50000"/>
                  </a:schemeClr>
                </a:solidFill>
                <a:effectLst/>
                <a:uLnTx/>
                <a:uFillTx/>
                <a:latin typeface="Wingdings"/>
                <a:ea typeface="Wingdings"/>
                <a:cs typeface="Wingdings"/>
              </a:rPr>
              <a:t></a:t>
            </a:r>
            <a:endParaRPr kumimoji="0" lang="en-US" sz="4400" b="0" i="0" u="none" strike="noStrike" kern="1200" cap="none" spc="0" normalizeH="0" baseline="0" noProof="0">
              <a:ln>
                <a:noFill/>
              </a:ln>
              <a:solidFill>
                <a:schemeClr val="bg2">
                  <a:lumMod val="50000"/>
                </a:scheme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232682C-C245-B344-52BA-F7347715D7C4}"/>
              </a:ext>
            </a:extLst>
          </p:cNvPr>
          <p:cNvSpPr/>
          <p:nvPr/>
        </p:nvSpPr>
        <p:spPr>
          <a:xfrm>
            <a:off x="6459558" y="5434023"/>
            <a:ext cx="55818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2">
                    <a:lumMod val="50000"/>
                  </a:schemeClr>
                </a:solidFill>
                <a:effectLst/>
                <a:uLnTx/>
                <a:uFillTx/>
                <a:latin typeface="Wingdings"/>
                <a:ea typeface="Wingdings"/>
                <a:cs typeface="Wingdings"/>
              </a:rPr>
              <a:t></a:t>
            </a:r>
            <a:endParaRPr kumimoji="0" lang="en-US" sz="4400" b="0" i="0" u="none" strike="noStrike" kern="1200" cap="none" spc="0" normalizeH="0" baseline="0" noProof="0">
              <a:ln>
                <a:noFill/>
              </a:ln>
              <a:solidFill>
                <a:schemeClr val="bg2">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88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6A8D1F-D7A4-3AC2-3EDE-4ED5FEFDFFAD}"/>
              </a:ext>
            </a:extLst>
          </p:cNvPr>
          <p:cNvSpPr>
            <a:spLocks noGrp="1"/>
          </p:cNvSpPr>
          <p:nvPr>
            <p:ph type="title"/>
          </p:nvPr>
        </p:nvSpPr>
        <p:spPr/>
        <p:txBody>
          <a:bodyPr/>
          <a:lstStyle/>
          <a:p>
            <a:r>
              <a:rPr lang="en-US" dirty="0"/>
              <a:t>Speakers	</a:t>
            </a:r>
          </a:p>
        </p:txBody>
      </p:sp>
      <p:sp>
        <p:nvSpPr>
          <p:cNvPr id="5" name="Content Placeholder 4">
            <a:extLst>
              <a:ext uri="{FF2B5EF4-FFF2-40B4-BE49-F238E27FC236}">
                <a16:creationId xmlns:a16="http://schemas.microsoft.com/office/drawing/2014/main" id="{DDFFF472-2E6B-E78A-5232-97223A3B3F64}"/>
              </a:ext>
            </a:extLst>
          </p:cNvPr>
          <p:cNvSpPr>
            <a:spLocks noGrp="1"/>
          </p:cNvSpPr>
          <p:nvPr>
            <p:ph idx="1"/>
          </p:nvPr>
        </p:nvSpPr>
        <p:spPr/>
        <p:txBody>
          <a:bodyPr/>
          <a:lstStyle/>
          <a:p>
            <a:r>
              <a:rPr lang="en-US" sz="2400" dirty="0">
                <a:solidFill>
                  <a:srgbClr val="2D7D73"/>
                </a:solidFill>
                <a:latin typeface="Calibri" panose="020F0502020204030204"/>
              </a:rPr>
              <a:t>Kassie Neff, </a:t>
            </a:r>
            <a:r>
              <a:rPr lang="en-US" sz="2400" i="1" dirty="0">
                <a:solidFill>
                  <a:srgbClr val="2D7D73"/>
                </a:solidFill>
                <a:latin typeface="Calibri" panose="020F0502020204030204"/>
              </a:rPr>
              <a:t>Criminal Justice Programs Manager, Delaware County Sheriff’s    Office</a:t>
            </a:r>
            <a:endParaRPr lang="en-US" sz="2400" i="1">
              <a:solidFill>
                <a:srgbClr val="2D7D73"/>
              </a:solidFill>
              <a:latin typeface="Calibri" panose="020F0502020204030204"/>
            </a:endParaRPr>
          </a:p>
          <a:p>
            <a:pPr marL="0" marR="0"/>
            <a:r>
              <a:rPr lang="en-US" sz="2400" dirty="0">
                <a:solidFill>
                  <a:srgbClr val="2D7D73"/>
                </a:solidFill>
                <a:latin typeface="Calibri" panose="020F0502020204030204"/>
              </a:rPr>
              <a:t>Audra Goldsmith</a:t>
            </a:r>
            <a:r>
              <a:rPr lang="en-US" sz="2400" i="1" dirty="0">
                <a:solidFill>
                  <a:srgbClr val="2D7D73"/>
                </a:solidFill>
                <a:latin typeface="Calibri" panose="020F0502020204030204"/>
              </a:rPr>
              <a:t>, Project Manager, Behavioral Health, CSG Justice Center</a:t>
            </a:r>
          </a:p>
          <a:p>
            <a:endParaRPr lang="en-US" dirty="0"/>
          </a:p>
        </p:txBody>
      </p:sp>
    </p:spTree>
    <p:extLst>
      <p:ext uri="{BB962C8B-B14F-4D97-AF65-F5344CB8AC3E}">
        <p14:creationId xmlns:p14="http://schemas.microsoft.com/office/powerpoint/2010/main" val="1849186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1B9B84-D90C-8AFC-AA90-93C55EAA4619}"/>
              </a:ext>
            </a:extLst>
          </p:cNvPr>
          <p:cNvPicPr>
            <a:picLocks noChangeAspect="1"/>
          </p:cNvPicPr>
          <p:nvPr/>
        </p:nvPicPr>
        <p:blipFill>
          <a:blip r:embed="rId3"/>
          <a:stretch>
            <a:fillRect/>
          </a:stretch>
        </p:blipFill>
        <p:spPr>
          <a:xfrm>
            <a:off x="884823" y="734266"/>
            <a:ext cx="10422354" cy="5389468"/>
          </a:xfrm>
          <a:prstGeom prst="rect">
            <a:avLst/>
          </a:prstGeom>
        </p:spPr>
      </p:pic>
      <p:sp>
        <p:nvSpPr>
          <p:cNvPr id="2" name="Title 1">
            <a:extLst>
              <a:ext uri="{FF2B5EF4-FFF2-40B4-BE49-F238E27FC236}">
                <a16:creationId xmlns:a16="http://schemas.microsoft.com/office/drawing/2014/main" id="{FD0856D6-AA62-F897-BE0C-499713095576}"/>
              </a:ext>
            </a:extLst>
          </p:cNvPr>
          <p:cNvSpPr txBox="1">
            <a:spLocks/>
          </p:cNvSpPr>
          <p:nvPr/>
        </p:nvSpPr>
        <p:spPr>
          <a:xfrm>
            <a:off x="304963" y="0"/>
            <a:ext cx="11582074" cy="104199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baseline="0">
                <a:solidFill>
                  <a:srgbClr val="457776"/>
                </a:solidFill>
                <a:latin typeface="+mj-lt"/>
                <a:ea typeface="+mj-ea"/>
                <a:cs typeface="+mj-cs"/>
              </a:defRPr>
            </a:lvl1pPr>
          </a:lstStyle>
          <a:p>
            <a:r>
              <a:rPr lang="en-US" dirty="0"/>
              <a:t>Leveraging Collaboratives to Advance Stepping Up</a:t>
            </a:r>
          </a:p>
        </p:txBody>
      </p:sp>
    </p:spTree>
    <p:extLst>
      <p:ext uri="{BB962C8B-B14F-4D97-AF65-F5344CB8AC3E}">
        <p14:creationId xmlns:p14="http://schemas.microsoft.com/office/powerpoint/2010/main" val="1215220781"/>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1D232-2D32-005C-94E3-E2AFD591BA5F}"/>
              </a:ext>
            </a:extLst>
          </p:cNvPr>
          <p:cNvSpPr>
            <a:spLocks noGrp="1"/>
          </p:cNvSpPr>
          <p:nvPr>
            <p:ph type="ctrTitle"/>
          </p:nvPr>
        </p:nvSpPr>
        <p:spPr>
          <a:xfrm>
            <a:off x="614893" y="1430528"/>
            <a:ext cx="9144000" cy="2387600"/>
          </a:xfrm>
        </p:spPr>
        <p:txBody>
          <a:bodyPr>
            <a:noAutofit/>
          </a:bodyPr>
          <a:lstStyle/>
          <a:p>
            <a:r>
              <a:rPr lang="en-US" sz="4400" dirty="0"/>
              <a:t>Kansas Stepping Up TA Center</a:t>
            </a:r>
          </a:p>
        </p:txBody>
      </p:sp>
    </p:spTree>
    <p:extLst>
      <p:ext uri="{BB962C8B-B14F-4D97-AF65-F5344CB8AC3E}">
        <p14:creationId xmlns:p14="http://schemas.microsoft.com/office/powerpoint/2010/main" val="1060896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1AFA5-B020-AEA3-54DD-95A9F4B70C22}"/>
              </a:ext>
            </a:extLst>
          </p:cNvPr>
          <p:cNvSpPr>
            <a:spLocks noGrp="1"/>
          </p:cNvSpPr>
          <p:nvPr>
            <p:ph type="title" idx="4294967295"/>
          </p:nvPr>
        </p:nvSpPr>
        <p:spPr>
          <a:xfrm>
            <a:off x="669851" y="0"/>
            <a:ext cx="10515600" cy="1325563"/>
          </a:xfrm>
        </p:spPr>
        <p:txBody>
          <a:bodyPr/>
          <a:lstStyle/>
          <a:p>
            <a:r>
              <a:rPr lang="en-US" dirty="0"/>
              <a:t>Objectives of the TA Center </a:t>
            </a:r>
          </a:p>
        </p:txBody>
      </p:sp>
      <p:graphicFrame>
        <p:nvGraphicFramePr>
          <p:cNvPr id="4" name="Content Placeholder 3">
            <a:extLst>
              <a:ext uri="{FF2B5EF4-FFF2-40B4-BE49-F238E27FC236}">
                <a16:creationId xmlns:a16="http://schemas.microsoft.com/office/drawing/2014/main" id="{57840C0D-FBEF-71DD-DE54-D9DD93C7948F}"/>
              </a:ext>
            </a:extLst>
          </p:cNvPr>
          <p:cNvGraphicFramePr>
            <a:graphicFrameLocks noGrp="1"/>
          </p:cNvGraphicFramePr>
          <p:nvPr>
            <p:ph idx="4294967295"/>
          </p:nvPr>
        </p:nvGraphicFramePr>
        <p:xfrm>
          <a:off x="781050" y="1229390"/>
          <a:ext cx="10629900" cy="4862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516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ue outline of a state&#10;&#10;Description automatically generated">
            <a:extLst>
              <a:ext uri="{FF2B5EF4-FFF2-40B4-BE49-F238E27FC236}">
                <a16:creationId xmlns:a16="http://schemas.microsoft.com/office/drawing/2014/main" id="{5BC3557D-AE13-A734-78ED-2E768363D6D9}"/>
              </a:ext>
            </a:extLst>
          </p:cNvPr>
          <p:cNvPicPr>
            <a:picLocks noChangeAspect="1"/>
          </p:cNvPicPr>
          <p:nvPr/>
        </p:nvPicPr>
        <p:blipFill>
          <a:blip r:embed="rId3"/>
          <a:stretch>
            <a:fillRect/>
          </a:stretch>
        </p:blipFill>
        <p:spPr>
          <a:xfrm rot="660000">
            <a:off x="184916" y="3534695"/>
            <a:ext cx="3725495" cy="2219812"/>
          </a:xfrm>
          <a:prstGeom prst="rect">
            <a:avLst/>
          </a:prstGeom>
          <a:ln>
            <a:noFill/>
          </a:ln>
        </p:spPr>
      </p:pic>
      <p:sp>
        <p:nvSpPr>
          <p:cNvPr id="10" name="Rectangle 9">
            <a:extLst>
              <a:ext uri="{FF2B5EF4-FFF2-40B4-BE49-F238E27FC236}">
                <a16:creationId xmlns:a16="http://schemas.microsoft.com/office/drawing/2014/main" id="{729C3AFF-0754-FD70-ADC2-086776CCBA54}"/>
              </a:ext>
            </a:extLst>
          </p:cNvPr>
          <p:cNvSpPr/>
          <p:nvPr/>
        </p:nvSpPr>
        <p:spPr>
          <a:xfrm>
            <a:off x="3812442" y="2443938"/>
            <a:ext cx="7726649" cy="19627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aseline="0">
                <a:solidFill>
                  <a:schemeClr val="tx1"/>
                </a:solidFill>
                <a:latin typeface="Calibri"/>
              </a:rPr>
              <a:t>The goal of </a:t>
            </a:r>
            <a:r>
              <a:rPr lang="en-US" sz="2400">
                <a:solidFill>
                  <a:schemeClr val="tx1"/>
                </a:solidFill>
                <a:latin typeface="Calibri"/>
              </a:rPr>
              <a:t>a </a:t>
            </a:r>
            <a:r>
              <a:rPr lang="en-US" sz="2400" b="1">
                <a:solidFill>
                  <a:srgbClr val="006666"/>
                </a:solidFill>
                <a:latin typeface="Calibri"/>
              </a:rPr>
              <a:t>Stepping Up</a:t>
            </a:r>
            <a:r>
              <a:rPr lang="en-US" sz="2400">
                <a:solidFill>
                  <a:srgbClr val="006666"/>
                </a:solidFill>
                <a:latin typeface="Calibri"/>
              </a:rPr>
              <a:t> </a:t>
            </a:r>
            <a:r>
              <a:rPr lang="en-US" sz="2400" b="1" baseline="0">
                <a:solidFill>
                  <a:srgbClr val="006666"/>
                </a:solidFill>
                <a:latin typeface="Calibri"/>
              </a:rPr>
              <a:t>TA Center</a:t>
            </a:r>
            <a:r>
              <a:rPr lang="en-US" sz="2400" b="1" baseline="0">
                <a:solidFill>
                  <a:schemeClr val="tx1"/>
                </a:solidFill>
                <a:latin typeface="Calibri"/>
              </a:rPr>
              <a:t> </a:t>
            </a:r>
            <a:r>
              <a:rPr lang="en-US" sz="2400" baseline="0">
                <a:solidFill>
                  <a:schemeClr val="tx1"/>
                </a:solidFill>
                <a:latin typeface="Calibri"/>
              </a:rPr>
              <a:t>is to help improve the process of identifying community members who have a mental illness and are involved in the justice system. This way, they can be connected to care and, ultimately, counties can reduce recidivism.</a:t>
            </a:r>
            <a:r>
              <a:rPr lang="en-US" sz="2400">
                <a:solidFill>
                  <a:schemeClr val="tx1"/>
                </a:solidFill>
                <a:latin typeface="Calibri"/>
                <a:ea typeface="Calibri"/>
                <a:cs typeface="Calibri"/>
              </a:rPr>
              <a:t>​</a:t>
            </a:r>
            <a:endParaRPr lang="en-US">
              <a:solidFill>
                <a:schemeClr val="tx1"/>
              </a:solidFill>
            </a:endParaRPr>
          </a:p>
        </p:txBody>
      </p:sp>
      <p:sp>
        <p:nvSpPr>
          <p:cNvPr id="2" name="Title 1">
            <a:extLst>
              <a:ext uri="{FF2B5EF4-FFF2-40B4-BE49-F238E27FC236}">
                <a16:creationId xmlns:a16="http://schemas.microsoft.com/office/drawing/2014/main" id="{FCC76EA3-C06A-BFFE-5E9F-9AD9AC35656F}"/>
              </a:ext>
            </a:extLst>
          </p:cNvPr>
          <p:cNvSpPr>
            <a:spLocks noGrp="1"/>
          </p:cNvSpPr>
          <p:nvPr>
            <p:ph type="title"/>
          </p:nvPr>
        </p:nvSpPr>
        <p:spPr>
          <a:xfrm>
            <a:off x="622580" y="548184"/>
            <a:ext cx="7286745" cy="902209"/>
          </a:xfrm>
        </p:spPr>
        <p:txBody>
          <a:bodyPr>
            <a:normAutofit fontScale="90000"/>
          </a:bodyPr>
          <a:lstStyle/>
          <a:p>
            <a:r>
              <a:rPr lang="en-US">
                <a:cs typeface="Calibri"/>
              </a:rPr>
              <a:t>What is a Stepping Up TA Center?</a:t>
            </a:r>
            <a:endParaRPr lang="en-US"/>
          </a:p>
        </p:txBody>
      </p:sp>
      <p:pic>
        <p:nvPicPr>
          <p:cNvPr id="14" name="Picture 13" descr="A blue outline of a state&#10;&#10;Description automatically generated">
            <a:extLst>
              <a:ext uri="{FF2B5EF4-FFF2-40B4-BE49-F238E27FC236}">
                <a16:creationId xmlns:a16="http://schemas.microsoft.com/office/drawing/2014/main" id="{0DF32EFD-5F52-14EF-B2E5-AA7EBEBB91AC}"/>
              </a:ext>
            </a:extLst>
          </p:cNvPr>
          <p:cNvPicPr>
            <a:picLocks noChangeAspect="1"/>
          </p:cNvPicPr>
          <p:nvPr/>
        </p:nvPicPr>
        <p:blipFill rotWithShape="1">
          <a:blip r:embed="rId4"/>
          <a:srcRect l="12289" t="15953" r="24819" b="25681"/>
          <a:stretch/>
        </p:blipFill>
        <p:spPr>
          <a:xfrm>
            <a:off x="577589" y="1734776"/>
            <a:ext cx="2900021" cy="1655090"/>
          </a:xfrm>
          <a:prstGeom prst="rect">
            <a:avLst/>
          </a:prstGeom>
          <a:ln>
            <a:noFill/>
          </a:ln>
        </p:spPr>
      </p:pic>
      <p:sp>
        <p:nvSpPr>
          <p:cNvPr id="16" name="TextBox 15">
            <a:extLst>
              <a:ext uri="{FF2B5EF4-FFF2-40B4-BE49-F238E27FC236}">
                <a16:creationId xmlns:a16="http://schemas.microsoft.com/office/drawing/2014/main" id="{872DD67C-28E6-02EF-2372-EF47BC52211B}"/>
              </a:ext>
            </a:extLst>
          </p:cNvPr>
          <p:cNvSpPr txBox="1"/>
          <p:nvPr/>
        </p:nvSpPr>
        <p:spPr>
          <a:xfrm>
            <a:off x="1208129" y="2444749"/>
            <a:ext cx="16086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ea typeface="Calibri"/>
                <a:cs typeface="Calibri"/>
              </a:rPr>
              <a:t>Kansas</a:t>
            </a:r>
          </a:p>
        </p:txBody>
      </p:sp>
      <p:sp>
        <p:nvSpPr>
          <p:cNvPr id="17" name="TextBox 16">
            <a:extLst>
              <a:ext uri="{FF2B5EF4-FFF2-40B4-BE49-F238E27FC236}">
                <a16:creationId xmlns:a16="http://schemas.microsoft.com/office/drawing/2014/main" id="{ACB8253C-48D7-815F-D248-762C6787F679}"/>
              </a:ext>
            </a:extLst>
          </p:cNvPr>
          <p:cNvSpPr txBox="1"/>
          <p:nvPr/>
        </p:nvSpPr>
        <p:spPr>
          <a:xfrm>
            <a:off x="1257789" y="4402666"/>
            <a:ext cx="16086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ea typeface="Calibri"/>
                <a:cs typeface="Calibri"/>
              </a:rPr>
              <a:t>Pennsylvania</a:t>
            </a:r>
            <a:endParaRPr lang="en-US"/>
          </a:p>
        </p:txBody>
      </p:sp>
    </p:spTree>
    <p:extLst>
      <p:ext uri="{BB962C8B-B14F-4D97-AF65-F5344CB8AC3E}">
        <p14:creationId xmlns:p14="http://schemas.microsoft.com/office/powerpoint/2010/main" val="2482915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F09B-CBAB-8BA9-9F1F-F7D3D650023F}"/>
              </a:ext>
            </a:extLst>
          </p:cNvPr>
          <p:cNvSpPr>
            <a:spLocks noGrp="1"/>
          </p:cNvSpPr>
          <p:nvPr>
            <p:ph type="title"/>
          </p:nvPr>
        </p:nvSpPr>
        <p:spPr>
          <a:xfrm>
            <a:off x="761317" y="0"/>
            <a:ext cx="3162300" cy="6219357"/>
          </a:xfrm>
        </p:spPr>
        <p:txBody>
          <a:bodyPr>
            <a:normAutofit/>
          </a:bodyPr>
          <a:lstStyle/>
          <a:p>
            <a:pPr algn="ctr"/>
            <a:r>
              <a:rPr lang="en-US" sz="4800"/>
              <a:t>Stepping Up Kansas: By the Numbers</a:t>
            </a:r>
            <a:endParaRPr lang="en-US"/>
          </a:p>
        </p:txBody>
      </p:sp>
      <p:graphicFrame>
        <p:nvGraphicFramePr>
          <p:cNvPr id="8" name="Diagram 7">
            <a:extLst>
              <a:ext uri="{FF2B5EF4-FFF2-40B4-BE49-F238E27FC236}">
                <a16:creationId xmlns:a16="http://schemas.microsoft.com/office/drawing/2014/main" id="{9F2308AF-A7C1-9D53-15B9-04958DEE21F2}"/>
              </a:ext>
            </a:extLst>
          </p:cNvPr>
          <p:cNvGraphicFramePr/>
          <p:nvPr>
            <p:extLst>
              <p:ext uri="{D42A27DB-BD31-4B8C-83A1-F6EECF244321}">
                <p14:modId xmlns:p14="http://schemas.microsoft.com/office/powerpoint/2010/main" val="2089654027"/>
              </p:ext>
            </p:extLst>
          </p:nvPr>
        </p:nvGraphicFramePr>
        <p:xfrm>
          <a:off x="3853445" y="821803"/>
          <a:ext cx="7811866" cy="53975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Graphic 9" descr="Star outline">
            <a:extLst>
              <a:ext uri="{FF2B5EF4-FFF2-40B4-BE49-F238E27FC236}">
                <a16:creationId xmlns:a16="http://schemas.microsoft.com/office/drawing/2014/main" id="{3DC675F8-EE75-D945-7777-417106B5E1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66134" y="4073957"/>
            <a:ext cx="586155" cy="586155"/>
          </a:xfrm>
          <a:prstGeom prst="rect">
            <a:avLst/>
          </a:prstGeom>
        </p:spPr>
      </p:pic>
    </p:spTree>
    <p:extLst>
      <p:ext uri="{BB962C8B-B14F-4D97-AF65-F5344CB8AC3E}">
        <p14:creationId xmlns:p14="http://schemas.microsoft.com/office/powerpoint/2010/main" val="3163183281"/>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ECA1DD-1AF5-F11C-B2E3-921EE54DE9FA}"/>
              </a:ext>
            </a:extLst>
          </p:cNvPr>
          <p:cNvSpPr>
            <a:spLocks noGrp="1"/>
          </p:cNvSpPr>
          <p:nvPr>
            <p:ph type="title"/>
          </p:nvPr>
        </p:nvSpPr>
        <p:spPr>
          <a:xfrm>
            <a:off x="591312" y="2766218"/>
            <a:ext cx="10515600" cy="1325563"/>
          </a:xfrm>
        </p:spPr>
        <p:txBody>
          <a:bodyPr/>
          <a:lstStyle/>
          <a:p>
            <a:r>
              <a:rPr lang="en-US" dirty="0"/>
              <a:t>Delaware County Collaborative</a:t>
            </a:r>
          </a:p>
        </p:txBody>
      </p:sp>
    </p:spTree>
    <p:extLst>
      <p:ext uri="{BB962C8B-B14F-4D97-AF65-F5344CB8AC3E}">
        <p14:creationId xmlns:p14="http://schemas.microsoft.com/office/powerpoint/2010/main" val="86860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1040" y="291973"/>
            <a:ext cx="10515600" cy="1325563"/>
          </a:xfrm>
        </p:spPr>
        <p:txBody>
          <a:bodyPr/>
          <a:lstStyle/>
          <a:p>
            <a:r>
              <a:rPr lang="en-US" dirty="0"/>
              <a:t>Delaware County, Ohio</a:t>
            </a:r>
            <a:r>
              <a:rPr lang="en-US"/>
              <a:t>,</a:t>
            </a:r>
            <a:r>
              <a:rPr lang="en-US" dirty="0"/>
              <a:t> By the Numbers</a:t>
            </a:r>
            <a:br>
              <a:rPr lang="en-US" dirty="0"/>
            </a:br>
            <a:r>
              <a:rPr lang="en-US" dirty="0"/>
              <a:t>2023 Statistics</a:t>
            </a:r>
          </a:p>
        </p:txBody>
      </p:sp>
      <p:sp>
        <p:nvSpPr>
          <p:cNvPr id="3" name="Content Placeholder 2"/>
          <p:cNvSpPr>
            <a:spLocks noGrp="1"/>
          </p:cNvSpPr>
          <p:nvPr>
            <p:ph sz="half" idx="4294967295"/>
          </p:nvPr>
        </p:nvSpPr>
        <p:spPr>
          <a:xfrm>
            <a:off x="777240" y="1825625"/>
            <a:ext cx="5181600" cy="4351338"/>
          </a:xfrm>
        </p:spPr>
        <p:txBody>
          <a:bodyPr>
            <a:normAutofit lnSpcReduction="10000"/>
          </a:bodyPr>
          <a:lstStyle/>
          <a:p>
            <a:pPr marL="0" indent="0">
              <a:buNone/>
            </a:pPr>
            <a:r>
              <a:rPr lang="en-US" b="1"/>
              <a:t>County</a:t>
            </a:r>
          </a:p>
          <a:p>
            <a:r>
              <a:rPr lang="en-US" dirty="0"/>
              <a:t>457 Land Area in Square Miles</a:t>
            </a:r>
          </a:p>
          <a:p>
            <a:r>
              <a:rPr lang="en-US" dirty="0"/>
              <a:t>250,238 Population</a:t>
            </a:r>
          </a:p>
          <a:p>
            <a:r>
              <a:rPr lang="en-US" dirty="0"/>
              <a:t>Ranked </a:t>
            </a:r>
            <a:r>
              <a:rPr lang="en-US" b="1" dirty="0"/>
              <a:t>Healthiest County in Ohio </a:t>
            </a:r>
            <a:r>
              <a:rPr lang="en-US" dirty="0"/>
              <a:t>by the Robert Wood Johnson Foundation</a:t>
            </a:r>
          </a:p>
          <a:p>
            <a:pPr lvl="1"/>
            <a:r>
              <a:rPr lang="en-US" dirty="0"/>
              <a:t>Ranked </a:t>
            </a:r>
            <a:r>
              <a:rPr lang="en-US" b="1" dirty="0"/>
              <a:t>#10 Healthiest County in the U.S</a:t>
            </a:r>
            <a:r>
              <a:rPr lang="en-US" dirty="0"/>
              <a:t>. by  U.S. News &amp; World Report</a:t>
            </a:r>
            <a:r>
              <a:rPr lang="en-US" b="1" dirty="0"/>
              <a:t> </a:t>
            </a:r>
            <a:endParaRPr lang="en-US" dirty="0"/>
          </a:p>
          <a:p>
            <a:r>
              <a:rPr lang="en-US" dirty="0"/>
              <a:t>Median Family Income: $123,995</a:t>
            </a:r>
          </a:p>
          <a:p>
            <a:endParaRPr lang="en-US" dirty="0"/>
          </a:p>
        </p:txBody>
      </p:sp>
      <p:sp>
        <p:nvSpPr>
          <p:cNvPr id="4" name="Content Placeholder 3"/>
          <p:cNvSpPr>
            <a:spLocks noGrp="1"/>
          </p:cNvSpPr>
          <p:nvPr>
            <p:ph sz="half" idx="4294967295"/>
          </p:nvPr>
        </p:nvSpPr>
        <p:spPr>
          <a:xfrm>
            <a:off x="6525768" y="1825625"/>
            <a:ext cx="5181600" cy="4351338"/>
          </a:xfrm>
        </p:spPr>
        <p:txBody>
          <a:bodyPr>
            <a:normAutofit/>
          </a:bodyPr>
          <a:lstStyle/>
          <a:p>
            <a:pPr marL="0" indent="0">
              <a:buNone/>
            </a:pPr>
            <a:r>
              <a:rPr lang="en-US" b="1"/>
              <a:t>Jail</a:t>
            </a:r>
            <a:r>
              <a:rPr lang="en-US" dirty="0"/>
              <a:t> </a:t>
            </a:r>
          </a:p>
          <a:p>
            <a:pPr marL="0" indent="0">
              <a:buNone/>
            </a:pPr>
            <a:r>
              <a:rPr lang="en-US" dirty="0"/>
              <a:t>286 Bed Capacity</a:t>
            </a:r>
          </a:p>
          <a:p>
            <a:pPr marL="0" indent="0">
              <a:buNone/>
            </a:pPr>
            <a:r>
              <a:rPr lang="en-US" dirty="0"/>
              <a:t> 138 Average Daily Population (ADP)</a:t>
            </a:r>
          </a:p>
          <a:p>
            <a:pPr lvl="1"/>
            <a:r>
              <a:rPr lang="en-US" dirty="0"/>
              <a:t>12% Mental Health Population </a:t>
            </a:r>
          </a:p>
          <a:p>
            <a:pPr lvl="1"/>
            <a:r>
              <a:rPr lang="en-US" dirty="0"/>
              <a:t>66% Substance Use Population</a:t>
            </a:r>
          </a:p>
          <a:p>
            <a:pPr lvl="1"/>
            <a:r>
              <a:rPr lang="en-US" dirty="0"/>
              <a:t>55% Recidivism Rate General Population</a:t>
            </a:r>
          </a:p>
          <a:p>
            <a:pPr lvl="1"/>
            <a:r>
              <a:rPr lang="en-US" dirty="0"/>
              <a:t>25.5% Recidivism Rate Programs </a:t>
            </a:r>
          </a:p>
          <a:p>
            <a:pPr marL="0" indent="0">
              <a:buNone/>
            </a:pPr>
            <a:endParaRPr lang="en-US" dirty="0"/>
          </a:p>
        </p:txBody>
      </p:sp>
    </p:spTree>
    <p:extLst>
      <p:ext uri="{BB962C8B-B14F-4D97-AF65-F5344CB8AC3E}">
        <p14:creationId xmlns:p14="http://schemas.microsoft.com/office/powerpoint/2010/main" val="4051652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0163" y="234155"/>
            <a:ext cx="8596313" cy="604838"/>
          </a:xfrm>
        </p:spPr>
        <p:txBody>
          <a:bodyPr>
            <a:normAutofit fontScale="90000"/>
          </a:bodyPr>
          <a:lstStyle/>
          <a:p>
            <a:r>
              <a:rPr lang="en-US" dirty="0"/>
              <a:t>Delaware County Stepped Up in 2015</a:t>
            </a:r>
          </a:p>
        </p:txBody>
      </p:sp>
      <p:pic>
        <p:nvPicPr>
          <p:cNvPr id="10" name="Content Placeholder 9"/>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t="2" r="-1278"/>
          <a:stretch/>
        </p:blipFill>
        <p:spPr>
          <a:xfrm>
            <a:off x="432285" y="1259442"/>
            <a:ext cx="7417157" cy="4339114"/>
          </a:xfrm>
          <a:prstGeom prst="rect">
            <a:avLst/>
          </a:prstGeom>
          <a:noFill/>
          <a:ln>
            <a:noFill/>
          </a:ln>
        </p:spPr>
      </p:pic>
      <p:pic>
        <p:nvPicPr>
          <p:cNvPr id="11" name="Content Placeholder 10"/>
          <p:cNvPicPr>
            <a:picLocks noGrp="1" noChangeAspect="1"/>
          </p:cNvPicPr>
          <p:nvPr>
            <p:ph sz="half" idx="4294967295"/>
          </p:nvPr>
        </p:nvPicPr>
        <p:blipFill rotWithShape="1">
          <a:blip r:embed="rId4" cstate="print">
            <a:extLst>
              <a:ext uri="{28A0092B-C50C-407E-A947-70E740481C1C}">
                <a14:useLocalDpi xmlns:a14="http://schemas.microsoft.com/office/drawing/2010/main" val="0"/>
              </a:ext>
            </a:extLst>
          </a:blip>
          <a:srcRect l="-414" r="1"/>
          <a:stretch/>
        </p:blipFill>
        <p:spPr>
          <a:xfrm>
            <a:off x="7959697" y="838993"/>
            <a:ext cx="3962400" cy="5180013"/>
          </a:xfr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20805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632152" y="433425"/>
            <a:ext cx="10057183" cy="5057441"/>
          </a:xfrm>
          <a:prstGeom prst="rect">
            <a:avLst/>
          </a:prstGeom>
        </p:spPr>
      </p:pic>
      <p:sp>
        <p:nvSpPr>
          <p:cNvPr id="14" name="TextBox 13"/>
          <p:cNvSpPr txBox="1"/>
          <p:nvPr/>
        </p:nvSpPr>
        <p:spPr>
          <a:xfrm>
            <a:off x="1007920" y="5157217"/>
            <a:ext cx="7845135" cy="923330"/>
          </a:xfrm>
          <a:prstGeom prst="rect">
            <a:avLst/>
          </a:prstGeom>
          <a:noFill/>
        </p:spPr>
        <p:txBody>
          <a:bodyPr wrap="square" numCol="2" rtlCol="0">
            <a:spAutoFit/>
          </a:bodyPr>
          <a:lstStyle/>
          <a:p>
            <a:r>
              <a:rPr lang="en-US" b="1"/>
              <a:t>5 Priorities for Change</a:t>
            </a:r>
          </a:p>
          <a:p>
            <a:pPr marL="342900" indent="-342900">
              <a:buAutoNum type="arabicPeriod"/>
            </a:pPr>
            <a:r>
              <a:rPr lang="en-US" dirty="0"/>
              <a:t>Housing</a:t>
            </a:r>
          </a:p>
          <a:p>
            <a:pPr marL="342900" indent="-342900">
              <a:buAutoNum type="arabicPeriod"/>
            </a:pPr>
            <a:r>
              <a:rPr lang="en-US" dirty="0"/>
              <a:t>Transportation</a:t>
            </a:r>
          </a:p>
          <a:p>
            <a:pPr marL="342900" indent="-342900">
              <a:buAutoNum type="arabicPeriod"/>
            </a:pPr>
            <a:r>
              <a:rPr lang="en-US" dirty="0"/>
              <a:t>Bed Capacity</a:t>
            </a:r>
          </a:p>
          <a:p>
            <a:pPr marL="342900" indent="-342900">
              <a:buAutoNum type="arabicPeriod"/>
            </a:pPr>
            <a:r>
              <a:rPr lang="en-US" dirty="0"/>
              <a:t>Define </a:t>
            </a:r>
            <a:r>
              <a:rPr lang="en-US"/>
              <a:t>Mental Illness</a:t>
            </a:r>
            <a:r>
              <a:rPr lang="en-US" dirty="0"/>
              <a:t> &amp; Track Data</a:t>
            </a:r>
          </a:p>
          <a:p>
            <a:pPr marL="342900" indent="-342900">
              <a:buAutoNum type="arabicPeriod"/>
            </a:pPr>
            <a:r>
              <a:rPr lang="en-US" dirty="0"/>
              <a:t>Jail Data &amp; Information Sharing</a:t>
            </a:r>
          </a:p>
        </p:txBody>
      </p:sp>
      <p:sp>
        <p:nvSpPr>
          <p:cNvPr id="2" name="Title 1"/>
          <p:cNvSpPr>
            <a:spLocks noGrp="1"/>
          </p:cNvSpPr>
          <p:nvPr>
            <p:ph type="title" idx="4294967295"/>
          </p:nvPr>
        </p:nvSpPr>
        <p:spPr>
          <a:xfrm>
            <a:off x="1007920" y="360956"/>
            <a:ext cx="5915041" cy="1089025"/>
          </a:xfrm>
        </p:spPr>
        <p:txBody>
          <a:bodyPr/>
          <a:lstStyle/>
          <a:p>
            <a:r>
              <a:rPr lang="en-US" dirty="0"/>
              <a:t>Strategic Planning 2016</a:t>
            </a:r>
          </a:p>
        </p:txBody>
      </p:sp>
    </p:spTree>
    <p:extLst>
      <p:ext uri="{BB962C8B-B14F-4D97-AF65-F5344CB8AC3E}">
        <p14:creationId xmlns:p14="http://schemas.microsoft.com/office/powerpoint/2010/main" val="4077113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7F1E4F-1CFF-5643-939E-217C01CDF565}" type="slidenum">
              <a:rPr lang="en-US" smtClean="0"/>
              <a:pPr/>
              <a:t>29</a:t>
            </a:fld>
            <a:endParaRPr lang="en-US" dirty="0"/>
          </a:p>
        </p:txBody>
      </p:sp>
      <p:sp>
        <p:nvSpPr>
          <p:cNvPr id="2" name="Title 1"/>
          <p:cNvSpPr>
            <a:spLocks noGrp="1"/>
          </p:cNvSpPr>
          <p:nvPr>
            <p:ph type="title" idx="4294967295"/>
          </p:nvPr>
        </p:nvSpPr>
        <p:spPr>
          <a:xfrm>
            <a:off x="1353312" y="315985"/>
            <a:ext cx="3840480" cy="1066800"/>
          </a:xfrm>
        </p:spPr>
        <p:txBody>
          <a:bodyPr>
            <a:normAutofit fontScale="90000"/>
          </a:bodyPr>
          <a:lstStyle/>
          <a:p>
            <a:pPr algn="ctr"/>
            <a:r>
              <a:rPr lang="en-US" dirty="0"/>
              <a:t>Stepping Up </a:t>
            </a:r>
            <a:r>
              <a:rPr lang="en-US">
                <a:solidFill>
                  <a:schemeClr val="accent6"/>
                </a:solidFill>
              </a:rPr>
              <a:t>Delaware County</a:t>
            </a:r>
          </a:p>
        </p:txBody>
      </p:sp>
      <p:sp>
        <p:nvSpPr>
          <p:cNvPr id="4" name="Content Placeholder 3"/>
          <p:cNvSpPr>
            <a:spLocks noGrp="1"/>
          </p:cNvSpPr>
          <p:nvPr>
            <p:ph sz="half" idx="4294967295"/>
          </p:nvPr>
        </p:nvSpPr>
        <p:spPr>
          <a:xfrm>
            <a:off x="507492" y="1655065"/>
            <a:ext cx="5532120" cy="4014692"/>
          </a:xfrm>
        </p:spPr>
        <p:txBody>
          <a:bodyPr>
            <a:normAutofit lnSpcReduction="10000"/>
          </a:bodyPr>
          <a:lstStyle/>
          <a:p>
            <a:r>
              <a:rPr lang="en-US" dirty="0"/>
              <a:t>Guided by an Executive Planning Team of local agency and organization leaders</a:t>
            </a:r>
          </a:p>
          <a:p>
            <a:r>
              <a:rPr lang="en-US" dirty="0"/>
              <a:t>Led by a dedicated Stepping Up </a:t>
            </a:r>
            <a:r>
              <a:rPr lang="en-US"/>
              <a:t>coordinator</a:t>
            </a:r>
            <a:endParaRPr lang="en-US" dirty="0"/>
          </a:p>
          <a:p>
            <a:r>
              <a:rPr lang="en-US" dirty="0"/>
              <a:t>Operates through 5 priority workgroups</a:t>
            </a:r>
          </a:p>
          <a:p>
            <a:r>
              <a:rPr lang="en-US" dirty="0"/>
              <a:t>Quarterly meetings with the full committee</a:t>
            </a:r>
          </a:p>
          <a:p>
            <a:r>
              <a:rPr lang="en-US" b="1" dirty="0"/>
              <a:t>Stepping Up Ohio </a:t>
            </a:r>
            <a:r>
              <a:rPr lang="en-US" dirty="0"/>
              <a:t>is a vital partner</a:t>
            </a:r>
          </a:p>
          <a:p>
            <a:pPr lvl="1"/>
            <a:endParaRPr lang="en-US" dirty="0"/>
          </a:p>
          <a:p>
            <a:endParaRPr lang="en-US"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9026" y="0"/>
            <a:ext cx="5183835" cy="6237218"/>
          </a:xfrm>
          <a:prstGeom prst="rect">
            <a:avLst/>
          </a:prstGeom>
        </p:spPr>
      </p:pic>
    </p:spTree>
    <p:extLst>
      <p:ext uri="{BB962C8B-B14F-4D97-AF65-F5344CB8AC3E}">
        <p14:creationId xmlns:p14="http://schemas.microsoft.com/office/powerpoint/2010/main" val="2839552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EA12D2-BA1C-A141-91C4-35D396A96997}"/>
              </a:ext>
            </a:extLst>
          </p:cNvPr>
          <p:cNvSpPr>
            <a:spLocks noGrp="1"/>
          </p:cNvSpPr>
          <p:nvPr>
            <p:ph type="title"/>
          </p:nvPr>
        </p:nvSpPr>
        <p:spPr/>
        <p:txBody>
          <a:bodyPr/>
          <a:lstStyle/>
          <a:p>
            <a:r>
              <a:rPr lang="en-US" dirty="0"/>
              <a:t>Agenda</a:t>
            </a:r>
          </a:p>
        </p:txBody>
      </p:sp>
      <p:sp>
        <p:nvSpPr>
          <p:cNvPr id="5" name="TextBox 4">
            <a:extLst>
              <a:ext uri="{FF2B5EF4-FFF2-40B4-BE49-F238E27FC236}">
                <a16:creationId xmlns:a16="http://schemas.microsoft.com/office/drawing/2014/main" id="{ABCB4CFE-645A-435C-6367-7D74C2148CB7}"/>
              </a:ext>
            </a:extLst>
          </p:cNvPr>
          <p:cNvSpPr txBox="1"/>
          <p:nvPr/>
        </p:nvSpPr>
        <p:spPr>
          <a:xfrm>
            <a:off x="627321" y="1720840"/>
            <a:ext cx="10399565"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2D7D73"/>
                </a:solidFill>
                <a:effectLst/>
                <a:uLnTx/>
                <a:uFillTx/>
                <a:latin typeface="Calibri" panose="020F0502020204030204"/>
                <a:ea typeface="+mn-ea"/>
                <a:cs typeface="+mn-cs"/>
              </a:rPr>
              <a:t> </a:t>
            </a:r>
            <a:r>
              <a:rPr kumimoji="0" lang="en-US" sz="3600" i="0" u="none" strike="noStrike" kern="1200" cap="none" spc="0" normalizeH="0" baseline="0" noProof="0" dirty="0">
                <a:ln>
                  <a:noFill/>
                </a:ln>
                <a:solidFill>
                  <a:srgbClr val="2D7D73"/>
                </a:solidFill>
                <a:effectLst/>
                <a:uLnTx/>
                <a:uFillTx/>
                <a:latin typeface="Calibri" panose="020F0502020204030204"/>
                <a:ea typeface="+mn-ea"/>
                <a:cs typeface="+mn-cs"/>
              </a:rPr>
              <a:t>Welcome and Introductions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2D7D73"/>
                </a:solidFill>
                <a:effectLst/>
                <a:uLnTx/>
                <a:uFillTx/>
                <a:latin typeface="Calibri" panose="020F0502020204030204"/>
                <a:ea typeface="+mn-ea"/>
                <a:cs typeface="+mn-cs"/>
              </a:rPr>
              <a:t> Forming a Collaboration</a:t>
            </a:r>
          </a:p>
          <a:p>
            <a:pPr marL="342900" indent="-342900">
              <a:buFont typeface="+mj-lt"/>
              <a:buAutoNum type="arabicPeriod"/>
              <a:defRPr/>
            </a:pPr>
            <a:r>
              <a:rPr kumimoji="0" lang="en-US" sz="3600" i="0" u="none" strike="noStrike" kern="1200" cap="none" spc="0" normalizeH="0" baseline="0" noProof="0" dirty="0">
                <a:ln>
                  <a:noFill/>
                </a:ln>
                <a:solidFill>
                  <a:srgbClr val="2D7D73"/>
                </a:solidFill>
                <a:effectLst/>
                <a:uLnTx/>
                <a:uFillTx/>
                <a:latin typeface="Calibri" panose="020F0502020204030204"/>
                <a:ea typeface="+mn-ea"/>
                <a:cs typeface="+mn-cs"/>
              </a:rPr>
              <a:t> Stepping Up Initiative</a:t>
            </a:r>
            <a:endParaRPr kumimoji="0" lang="en-US" sz="3600" b="0" i="0" u="none" strike="noStrike" kern="1200" cap="none" spc="0" normalizeH="0" baseline="0" noProof="0" dirty="0">
              <a:ln>
                <a:noFill/>
              </a:ln>
              <a:solidFill>
                <a:srgbClr val="2D7D73"/>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2D7D73"/>
                </a:solidFill>
                <a:effectLst/>
                <a:uLnTx/>
                <a:uFillTx/>
                <a:latin typeface="Calibri" panose="020F0502020204030204"/>
                <a:ea typeface="+mn-ea"/>
                <a:cs typeface="+mn-cs"/>
              </a:rPr>
              <a:t> </a:t>
            </a:r>
            <a:r>
              <a:rPr kumimoji="0" lang="en-US" sz="3600" i="0" u="none" strike="noStrike" kern="1200" cap="none" spc="0" normalizeH="0" baseline="0" noProof="0" dirty="0">
                <a:ln>
                  <a:noFill/>
                </a:ln>
                <a:solidFill>
                  <a:srgbClr val="2D7D73"/>
                </a:solidFill>
                <a:effectLst/>
                <a:uLnTx/>
                <a:uFillTx/>
                <a:latin typeface="Calibri" panose="020F0502020204030204"/>
                <a:ea typeface="+mn-ea"/>
                <a:cs typeface="+mn-cs"/>
              </a:rPr>
              <a:t>Delaware County</a:t>
            </a:r>
            <a:r>
              <a:rPr lang="en-US" sz="3600" dirty="0">
                <a:solidFill>
                  <a:srgbClr val="2D7D73"/>
                </a:solidFill>
                <a:latin typeface="Calibri" panose="020F0502020204030204"/>
              </a:rPr>
              <a:t>, OH,</a:t>
            </a:r>
            <a:r>
              <a:rPr kumimoji="0" lang="en-US" sz="3600" i="0" u="none" strike="noStrike" kern="1200" cap="none" spc="0" normalizeH="0" baseline="0" noProof="0" dirty="0">
                <a:ln>
                  <a:noFill/>
                </a:ln>
                <a:solidFill>
                  <a:srgbClr val="2D7D73"/>
                </a:solidFill>
                <a:effectLst/>
                <a:uLnTx/>
                <a:uFillTx/>
                <a:latin typeface="Calibri" panose="020F0502020204030204"/>
                <a:ea typeface="+mn-ea"/>
                <a:cs typeface="+mn-cs"/>
              </a:rPr>
              <a:t> Collaborative</a:t>
            </a:r>
            <a:endParaRPr kumimoji="0" lang="en-US" sz="3600" b="0" i="0" u="none" strike="noStrike" kern="1200" cap="none" spc="0" normalizeH="0" baseline="0" noProof="0" dirty="0">
              <a:ln>
                <a:noFill/>
              </a:ln>
              <a:solidFill>
                <a:srgbClr val="2D7D73"/>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2D7D73"/>
                </a:solidFill>
                <a:effectLst/>
                <a:uLnTx/>
                <a:uFillTx/>
                <a:latin typeface="Calibri" panose="020F0502020204030204"/>
                <a:ea typeface="+mn-ea"/>
                <a:cs typeface="+mn-cs"/>
              </a:rPr>
              <a:t> Questions and Answers </a:t>
            </a:r>
          </a:p>
        </p:txBody>
      </p:sp>
    </p:spTree>
    <p:extLst>
      <p:ext uri="{BB962C8B-B14F-4D97-AF65-F5344CB8AC3E}">
        <p14:creationId xmlns:p14="http://schemas.microsoft.com/office/powerpoint/2010/main" val="1288025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8502699" y="263833"/>
            <a:ext cx="3596684" cy="3434863"/>
          </a:xfrm>
          <a:prstGeom prst="rect">
            <a:avLst/>
          </a:prstGeom>
          <a:noFill/>
          <a:ln w="12700">
            <a:noFill/>
          </a:ln>
        </p:spPr>
      </p:pic>
      <p:sp>
        <p:nvSpPr>
          <p:cNvPr id="2" name="Title 1"/>
          <p:cNvSpPr>
            <a:spLocks noGrp="1"/>
          </p:cNvSpPr>
          <p:nvPr>
            <p:ph type="title" idx="4294967295"/>
          </p:nvPr>
        </p:nvSpPr>
        <p:spPr>
          <a:xfrm>
            <a:off x="405384" y="462961"/>
            <a:ext cx="10515600" cy="1225931"/>
          </a:xfrm>
        </p:spPr>
        <p:txBody>
          <a:bodyPr>
            <a:normAutofit fontScale="90000"/>
          </a:bodyPr>
          <a:lstStyle/>
          <a:p>
            <a:r>
              <a:rPr lang="en-US" dirty="0"/>
              <a:t>Expanded Jail Programs</a:t>
            </a:r>
            <a:br>
              <a:rPr lang="en-US" dirty="0"/>
            </a:br>
            <a:r>
              <a:rPr lang="en-US" dirty="0"/>
              <a:t>LINC</a:t>
            </a:r>
            <a:r>
              <a:rPr lang="en-US"/>
              <a:t>—</a:t>
            </a:r>
            <a:r>
              <a:rPr lang="en-US" dirty="0"/>
              <a:t>Lives In Need of Connection Program</a:t>
            </a:r>
            <a:br>
              <a:rPr lang="en-US" dirty="0"/>
            </a:br>
            <a:endParaRPr lang="en-US" dirty="0"/>
          </a:p>
        </p:txBody>
      </p:sp>
      <p:pic>
        <p:nvPicPr>
          <p:cNvPr id="7" name="Content Placeholder 6"/>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252413" y="1449318"/>
            <a:ext cx="5724007" cy="4290834"/>
          </a:xfrm>
        </p:spPr>
      </p:pic>
      <p:sp>
        <p:nvSpPr>
          <p:cNvPr id="5" name="Text Placeholder 4"/>
          <p:cNvSpPr>
            <a:spLocks noGrp="1"/>
          </p:cNvSpPr>
          <p:nvPr>
            <p:ph type="body" sz="quarter" idx="4294967295"/>
          </p:nvPr>
        </p:nvSpPr>
        <p:spPr>
          <a:xfrm>
            <a:off x="6215582" y="2004205"/>
            <a:ext cx="4138099" cy="3181059"/>
          </a:xfrm>
        </p:spPr>
        <p:txBody>
          <a:bodyPr>
            <a:normAutofit/>
          </a:bodyPr>
          <a:lstStyle/>
          <a:p>
            <a:r>
              <a:rPr lang="en-US" sz="2400" dirty="0"/>
              <a:t>Jail Programs Manager </a:t>
            </a:r>
          </a:p>
          <a:p>
            <a:r>
              <a:rPr lang="en-US" sz="2400" dirty="0"/>
              <a:t>Jail Programs Coordinator</a:t>
            </a:r>
          </a:p>
          <a:p>
            <a:r>
              <a:rPr lang="en-US" sz="2400" dirty="0" err="1"/>
              <a:t>Maryhaven</a:t>
            </a:r>
            <a:r>
              <a:rPr lang="en-US" sz="2400" dirty="0"/>
              <a:t> Mental Health Clinician </a:t>
            </a:r>
          </a:p>
          <a:p>
            <a:r>
              <a:rPr lang="en-US" sz="2400" dirty="0"/>
              <a:t>Southeast In-Reach Specialist </a:t>
            </a:r>
          </a:p>
          <a:p>
            <a:r>
              <a:rPr lang="en-US" sz="2400" dirty="0"/>
              <a:t>Southeast Case Manager</a:t>
            </a:r>
          </a:p>
        </p:txBody>
      </p:sp>
      <p:pic>
        <p:nvPicPr>
          <p:cNvPr id="10" name="Content Placeholder 9"/>
          <p:cNvPicPr>
            <a:picLocks noGrp="1" noChangeAspect="1"/>
          </p:cNvPicPr>
          <p:nvPr>
            <p:ph sz="quarter" idx="4294967295"/>
          </p:nvPr>
        </p:nvPicPr>
        <p:blipFill>
          <a:blip r:embed="rId5" cstate="print">
            <a:extLst>
              <a:ext uri="{28A0092B-C50C-407E-A947-70E740481C1C}">
                <a14:useLocalDpi xmlns:a14="http://schemas.microsoft.com/office/drawing/2010/main" val="0"/>
              </a:ext>
            </a:extLst>
          </a:blip>
          <a:stretch>
            <a:fillRect/>
          </a:stretch>
        </p:blipFill>
        <p:spPr>
          <a:xfrm>
            <a:off x="6096000" y="5129637"/>
            <a:ext cx="2530475" cy="835025"/>
          </a:xfrm>
          <a:ln w="15875">
            <a:solidFill>
              <a:srgbClr val="214064"/>
            </a:solidFill>
          </a:ln>
        </p:spPr>
      </p:pic>
      <p:pic>
        <p:nvPicPr>
          <p:cNvPr id="11" name="Picture 10"/>
          <p:cNvPicPr>
            <a:picLocks noChangeAspect="1"/>
          </p:cNvPicPr>
          <p:nvPr/>
        </p:nvPicPr>
        <p:blipFill>
          <a:blip r:embed="rId6"/>
          <a:stretch>
            <a:fillRect/>
          </a:stretch>
        </p:blipFill>
        <p:spPr>
          <a:xfrm>
            <a:off x="8767775" y="5129637"/>
            <a:ext cx="3171812" cy="835025"/>
          </a:xfrm>
          <a:prstGeom prst="rect">
            <a:avLst/>
          </a:prstGeom>
          <a:solidFill>
            <a:schemeClr val="bg1"/>
          </a:solidFill>
          <a:ln w="15875">
            <a:solidFill>
              <a:srgbClr val="214064"/>
            </a:solidFill>
          </a:ln>
        </p:spPr>
      </p:pic>
    </p:spTree>
    <p:extLst>
      <p:ext uri="{BB962C8B-B14F-4D97-AF65-F5344CB8AC3E}">
        <p14:creationId xmlns:p14="http://schemas.microsoft.com/office/powerpoint/2010/main" val="477743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2969" y="593725"/>
            <a:ext cx="10515600" cy="1325563"/>
          </a:xfrm>
        </p:spPr>
        <p:txBody>
          <a:bodyPr>
            <a:normAutofit fontScale="90000"/>
          </a:bodyPr>
          <a:lstStyle/>
          <a:p>
            <a:r>
              <a:rPr lang="en-US" dirty="0"/>
              <a:t>Case Management</a:t>
            </a:r>
            <a:r>
              <a:rPr lang="en-US"/>
              <a:t>—</a:t>
            </a:r>
            <a:r>
              <a:rPr lang="en-US" dirty="0"/>
              <a:t>Core Component to All Jail Programs </a:t>
            </a:r>
            <a:br>
              <a:rPr lang="en-US" dirty="0"/>
            </a:br>
            <a:endParaRPr lang="en-US" dirty="0"/>
          </a:p>
        </p:txBody>
      </p:sp>
      <p:sp>
        <p:nvSpPr>
          <p:cNvPr id="3" name="Content Placeholder 2"/>
          <p:cNvSpPr>
            <a:spLocks noGrp="1"/>
          </p:cNvSpPr>
          <p:nvPr>
            <p:ph idx="4294967295"/>
          </p:nvPr>
        </p:nvSpPr>
        <p:spPr>
          <a:xfrm>
            <a:off x="366705" y="1764129"/>
            <a:ext cx="8596313" cy="4277233"/>
          </a:xfrm>
        </p:spPr>
        <p:txBody>
          <a:bodyPr numCol="2">
            <a:normAutofit fontScale="70000" lnSpcReduction="20000"/>
          </a:bodyPr>
          <a:lstStyle/>
          <a:p>
            <a:pPr>
              <a:lnSpc>
                <a:spcPct val="120000"/>
              </a:lnSpc>
            </a:pPr>
            <a:r>
              <a:rPr lang="en-US" sz="2300" b="1" dirty="0"/>
              <a:t>MAT - Medication Assisted Treatment</a:t>
            </a:r>
            <a:r>
              <a:rPr lang="en-US" sz="2300" dirty="0"/>
              <a:t> </a:t>
            </a:r>
          </a:p>
          <a:p>
            <a:pPr>
              <a:lnSpc>
                <a:spcPct val="120000"/>
              </a:lnSpc>
            </a:pPr>
            <a:r>
              <a:rPr lang="en-US" sz="2300" b="1" dirty="0"/>
              <a:t>MRT - Moral </a:t>
            </a:r>
            <a:r>
              <a:rPr lang="en-US" sz="2300" b="1" dirty="0" err="1"/>
              <a:t>Recognation</a:t>
            </a:r>
            <a:r>
              <a:rPr lang="en-US" sz="2300" b="1" dirty="0"/>
              <a:t> Therapy</a:t>
            </a:r>
            <a:r>
              <a:rPr lang="en-US" sz="2300" dirty="0"/>
              <a:t> </a:t>
            </a:r>
          </a:p>
          <a:p>
            <a:pPr>
              <a:lnSpc>
                <a:spcPct val="120000"/>
              </a:lnSpc>
            </a:pPr>
            <a:r>
              <a:rPr lang="en-US" sz="2300" b="1" dirty="0"/>
              <a:t>Navigation</a:t>
            </a:r>
          </a:p>
          <a:p>
            <a:pPr>
              <a:lnSpc>
                <a:spcPct val="120000"/>
              </a:lnSpc>
            </a:pPr>
            <a:r>
              <a:rPr lang="en-US" sz="2300" b="1" dirty="0"/>
              <a:t>Father Factor (FF) Program</a:t>
            </a:r>
            <a:r>
              <a:rPr lang="en-US" sz="2300" dirty="0"/>
              <a:t> – Action for Children </a:t>
            </a:r>
          </a:p>
          <a:p>
            <a:pPr>
              <a:lnSpc>
                <a:spcPct val="120000"/>
              </a:lnSpc>
            </a:pPr>
            <a:r>
              <a:rPr lang="en-US" sz="2300" b="1" dirty="0"/>
              <a:t>Education Services</a:t>
            </a:r>
            <a:r>
              <a:rPr lang="en-US" sz="2300" dirty="0"/>
              <a:t> - Delaware Area Career Center </a:t>
            </a:r>
          </a:p>
          <a:p>
            <a:pPr>
              <a:lnSpc>
                <a:spcPct val="120000"/>
              </a:lnSpc>
            </a:pPr>
            <a:r>
              <a:rPr lang="en-US" sz="2300" b="1" dirty="0"/>
              <a:t>Seeking Safety</a:t>
            </a:r>
            <a:r>
              <a:rPr lang="en-US" sz="2300" dirty="0"/>
              <a:t> – Salvation Army’s Anti-Human Trafficking Department </a:t>
            </a:r>
          </a:p>
          <a:p>
            <a:pPr>
              <a:lnSpc>
                <a:spcPct val="120000"/>
              </a:lnSpc>
            </a:pPr>
            <a:r>
              <a:rPr lang="en-US" sz="2300" b="1" dirty="0"/>
              <a:t>The Freedom Collective</a:t>
            </a:r>
          </a:p>
          <a:p>
            <a:pPr>
              <a:lnSpc>
                <a:spcPct val="120000"/>
              </a:lnSpc>
            </a:pPr>
            <a:r>
              <a:rPr lang="en-US" sz="2300" b="1" dirty="0"/>
              <a:t>Purpose Group</a:t>
            </a:r>
            <a:r>
              <a:rPr lang="en-US" sz="2300" dirty="0"/>
              <a:t> – Her Song</a:t>
            </a:r>
          </a:p>
          <a:p>
            <a:pPr marL="0" indent="0">
              <a:lnSpc>
                <a:spcPct val="120000"/>
              </a:lnSpc>
              <a:buNone/>
            </a:pPr>
            <a:endParaRPr lang="en-US" sz="2300" dirty="0"/>
          </a:p>
          <a:p>
            <a:pPr>
              <a:lnSpc>
                <a:spcPct val="120000"/>
              </a:lnSpc>
            </a:pPr>
            <a:r>
              <a:rPr lang="en-US" sz="2300" b="1" dirty="0"/>
              <a:t>Mending Brokenness</a:t>
            </a:r>
            <a:r>
              <a:rPr lang="en-US" sz="2300" dirty="0"/>
              <a:t> </a:t>
            </a:r>
            <a:endParaRPr lang="en-US" sz="2300" b="1" dirty="0"/>
          </a:p>
          <a:p>
            <a:pPr>
              <a:lnSpc>
                <a:spcPct val="120000"/>
              </a:lnSpc>
            </a:pPr>
            <a:r>
              <a:rPr lang="en-US" sz="2300" b="1" dirty="0"/>
              <a:t>Perennial Movement Class</a:t>
            </a:r>
          </a:p>
          <a:p>
            <a:pPr>
              <a:lnSpc>
                <a:spcPct val="120000"/>
              </a:lnSpc>
            </a:pPr>
            <a:r>
              <a:rPr lang="en-US" sz="2300" b="1" dirty="0"/>
              <a:t>12-Step Recovery Support Meetings</a:t>
            </a:r>
          </a:p>
          <a:p>
            <a:pPr>
              <a:lnSpc>
                <a:spcPct val="120000"/>
              </a:lnSpc>
            </a:pPr>
            <a:r>
              <a:rPr lang="en-US" sz="2300" b="1" dirty="0"/>
              <a:t>Religious Services</a:t>
            </a:r>
            <a:r>
              <a:rPr lang="en-US" sz="2300" dirty="0"/>
              <a:t> </a:t>
            </a:r>
          </a:p>
          <a:p>
            <a:pPr>
              <a:lnSpc>
                <a:spcPct val="120000"/>
              </a:lnSpc>
            </a:pPr>
            <a:r>
              <a:rPr lang="en-US" sz="2300" b="1" dirty="0"/>
              <a:t>Reentry Case Management</a:t>
            </a:r>
            <a:r>
              <a:rPr lang="en-US" sz="2300" dirty="0"/>
              <a:t> </a:t>
            </a:r>
          </a:p>
          <a:p>
            <a:pPr>
              <a:lnSpc>
                <a:spcPct val="120000"/>
              </a:lnSpc>
            </a:pPr>
            <a:r>
              <a:rPr lang="en-US" sz="2300" b="1" dirty="0"/>
              <a:t>Medicaid for Incarcerated Program</a:t>
            </a:r>
            <a:r>
              <a:rPr lang="en-US" sz="2300" dirty="0"/>
              <a:t> </a:t>
            </a:r>
          </a:p>
          <a:p>
            <a:pPr>
              <a:lnSpc>
                <a:spcPct val="120000"/>
              </a:lnSpc>
            </a:pPr>
            <a:r>
              <a:rPr lang="en-US" sz="2300" b="1" dirty="0"/>
              <a:t>Veteran Justice Outreach (VJO)</a:t>
            </a:r>
            <a:r>
              <a:rPr lang="en-US" sz="2300" dirty="0"/>
              <a:t> </a:t>
            </a:r>
          </a:p>
          <a:p>
            <a:pPr>
              <a:lnSpc>
                <a:spcPct val="120000"/>
              </a:lnSpc>
            </a:pPr>
            <a:r>
              <a:rPr lang="en-US" sz="2300" b="1" dirty="0"/>
              <a:t>Transportation Assistance</a:t>
            </a:r>
          </a:p>
          <a:p>
            <a:pPr>
              <a:lnSpc>
                <a:spcPct val="120000"/>
              </a:lnSpc>
            </a:pPr>
            <a:r>
              <a:rPr lang="en-US" sz="2300" b="1" dirty="0"/>
              <a:t>Clothing Assistance</a:t>
            </a:r>
          </a:p>
          <a:p>
            <a:endParaRPr lang="en-US" sz="1600" dirty="0"/>
          </a:p>
          <a:p>
            <a:endParaRPr lang="en-US" sz="1600" dirty="0"/>
          </a:p>
        </p:txBody>
      </p:sp>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5972" y="1503949"/>
            <a:ext cx="3403059" cy="4537413"/>
          </a:xfrm>
          <a:prstGeom prst="rect">
            <a:avLst/>
          </a:prstGeom>
        </p:spPr>
      </p:pic>
    </p:spTree>
    <p:extLst>
      <p:ext uri="{BB962C8B-B14F-4D97-AF65-F5344CB8AC3E}">
        <p14:creationId xmlns:p14="http://schemas.microsoft.com/office/powerpoint/2010/main" val="2062650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1480" y="74104"/>
            <a:ext cx="5971032" cy="1023176"/>
          </a:xfrm>
        </p:spPr>
        <p:txBody>
          <a:bodyPr/>
          <a:lstStyle/>
          <a:p>
            <a:r>
              <a:rPr lang="en-US" dirty="0"/>
              <a:t>Delaware County Data</a:t>
            </a:r>
          </a:p>
        </p:txBody>
      </p:sp>
      <p:graphicFrame>
        <p:nvGraphicFramePr>
          <p:cNvPr id="10" name="Content Placeholder 9"/>
          <p:cNvGraphicFramePr>
            <a:graphicFrameLocks noGrp="1"/>
          </p:cNvGraphicFramePr>
          <p:nvPr>
            <p:ph idx="4294967295"/>
            <p:extLst>
              <p:ext uri="{D42A27DB-BD31-4B8C-83A1-F6EECF244321}">
                <p14:modId xmlns:p14="http://schemas.microsoft.com/office/powerpoint/2010/main" val="3188999864"/>
              </p:ext>
            </p:extLst>
          </p:nvPr>
        </p:nvGraphicFramePr>
        <p:xfrm>
          <a:off x="411480" y="1097280"/>
          <a:ext cx="10104120" cy="5047488"/>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E40817C2-08CE-C5E4-64F2-9047903DCC09}"/>
              </a:ext>
            </a:extLst>
          </p:cNvPr>
          <p:cNvPicPr>
            <a:picLocks noChangeAspect="1"/>
          </p:cNvPicPr>
          <p:nvPr/>
        </p:nvPicPr>
        <p:blipFill>
          <a:blip r:embed="rId4" cstate="print">
            <a:alphaModFix amt="25000"/>
            <a:extLst>
              <a:ext uri="{28A0092B-C50C-407E-A947-70E740481C1C}">
                <a14:useLocalDpi xmlns:a14="http://schemas.microsoft.com/office/drawing/2010/main" val="0"/>
              </a:ext>
            </a:extLst>
          </a:blip>
          <a:stretch>
            <a:fillRect/>
          </a:stretch>
        </p:blipFill>
        <p:spPr>
          <a:xfrm>
            <a:off x="8502699" y="263833"/>
            <a:ext cx="3596684" cy="3434863"/>
          </a:xfrm>
          <a:prstGeom prst="rect">
            <a:avLst/>
          </a:prstGeom>
          <a:noFill/>
          <a:ln w="12700">
            <a:noFill/>
          </a:ln>
        </p:spPr>
      </p:pic>
    </p:spTree>
    <p:extLst>
      <p:ext uri="{BB962C8B-B14F-4D97-AF65-F5344CB8AC3E}">
        <p14:creationId xmlns:p14="http://schemas.microsoft.com/office/powerpoint/2010/main" val="3302681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0624" y="136525"/>
            <a:ext cx="10515600" cy="1325563"/>
          </a:xfrm>
        </p:spPr>
        <p:txBody>
          <a:bodyPr/>
          <a:lstStyle/>
          <a:p>
            <a:r>
              <a:rPr lang="en-US" dirty="0"/>
              <a:t>Spotlights</a:t>
            </a:r>
          </a:p>
        </p:txBody>
      </p:sp>
      <p:sp>
        <p:nvSpPr>
          <p:cNvPr id="3" name="Content Placeholder 2"/>
          <p:cNvSpPr>
            <a:spLocks noGrp="1"/>
          </p:cNvSpPr>
          <p:nvPr>
            <p:ph idx="4294967295"/>
          </p:nvPr>
        </p:nvSpPr>
        <p:spPr>
          <a:xfrm>
            <a:off x="420624" y="1322705"/>
            <a:ext cx="10515600" cy="4351338"/>
          </a:xfrm>
        </p:spPr>
        <p:txBody>
          <a:bodyPr>
            <a:normAutofit fontScale="85000" lnSpcReduction="20000"/>
          </a:bodyPr>
          <a:lstStyle/>
          <a:p>
            <a:endParaRPr lang="en-US" dirty="0"/>
          </a:p>
          <a:p>
            <a:r>
              <a:rPr lang="en-US" dirty="0"/>
              <a:t>2018 – Est. Jail Lives In Need of Connection (LINC) program</a:t>
            </a:r>
          </a:p>
          <a:p>
            <a:r>
              <a:rPr lang="en-US" dirty="0"/>
              <a:t>2019 – Service coordinators embedded in police and fire departments</a:t>
            </a:r>
          </a:p>
          <a:p>
            <a:r>
              <a:rPr lang="en-US" dirty="0"/>
              <a:t>2019 – Open Recovery Housing </a:t>
            </a:r>
          </a:p>
          <a:p>
            <a:r>
              <a:rPr lang="en-US" dirty="0"/>
              <a:t>2021 – Est. Jail Medicated Assisted Treatment (MAT) program</a:t>
            </a:r>
          </a:p>
          <a:p>
            <a:r>
              <a:rPr lang="en-US" dirty="0"/>
              <a:t>2021 </a:t>
            </a:r>
            <a:r>
              <a:rPr lang="en-US"/>
              <a:t>– Est</a:t>
            </a:r>
            <a:r>
              <a:rPr lang="en-US" dirty="0"/>
              <a:t>. Delaware County Housing Alliance </a:t>
            </a:r>
          </a:p>
          <a:p>
            <a:r>
              <a:rPr lang="en-US" dirty="0"/>
              <a:t>2022 – Est. 24/7 mental health crisis coverage for jail</a:t>
            </a:r>
          </a:p>
          <a:p>
            <a:r>
              <a:rPr lang="en-US" dirty="0"/>
              <a:t>2022 – Equine therapy for justice involved </a:t>
            </a:r>
          </a:p>
          <a:p>
            <a:r>
              <a:rPr lang="en-US" dirty="0"/>
              <a:t>2023 – Opened Transitional Housing for at-risk youth</a:t>
            </a:r>
          </a:p>
          <a:p>
            <a:r>
              <a:rPr lang="en-US" dirty="0"/>
              <a:t>2023 – Est. Delaware County Guardianship Services Board</a:t>
            </a:r>
          </a:p>
          <a:p>
            <a:r>
              <a:rPr lang="en-US" dirty="0"/>
              <a:t>2023 – Service coordinator embedded in public defender’s office </a:t>
            </a:r>
          </a:p>
          <a:p>
            <a:pPr lvl="1"/>
            <a:endParaRPr lang="en-US" dirty="0"/>
          </a:p>
        </p:txBody>
      </p:sp>
    </p:spTree>
    <p:extLst>
      <p:ext uri="{BB962C8B-B14F-4D97-AF65-F5344CB8AC3E}">
        <p14:creationId xmlns:p14="http://schemas.microsoft.com/office/powerpoint/2010/main" val="4104363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1D232-2D32-005C-94E3-E2AFD591BA5F}"/>
              </a:ext>
            </a:extLst>
          </p:cNvPr>
          <p:cNvSpPr>
            <a:spLocks noGrp="1"/>
          </p:cNvSpPr>
          <p:nvPr>
            <p:ph type="title"/>
          </p:nvPr>
        </p:nvSpPr>
        <p:spPr>
          <a:xfrm>
            <a:off x="722364" y="2565400"/>
            <a:ext cx="10515600" cy="1325563"/>
          </a:xfrm>
        </p:spPr>
        <p:txBody>
          <a:bodyPr>
            <a:normAutofit/>
          </a:bodyPr>
          <a:lstStyle/>
          <a:p>
            <a:r>
              <a:rPr lang="en-US" sz="6000"/>
              <a:t>Questions and Answers</a:t>
            </a:r>
          </a:p>
        </p:txBody>
      </p:sp>
      <p:pic>
        <p:nvPicPr>
          <p:cNvPr id="4" name="Graphic 3" descr="Questions with solid fill">
            <a:extLst>
              <a:ext uri="{FF2B5EF4-FFF2-40B4-BE49-F238E27FC236}">
                <a16:creationId xmlns:a16="http://schemas.microsoft.com/office/drawing/2014/main" id="{BB464E82-20FC-9256-C9F6-FEFE9ECD22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40800" y="477520"/>
            <a:ext cx="2342884" cy="2342884"/>
          </a:xfrm>
          <a:prstGeom prst="rect">
            <a:avLst/>
          </a:prstGeom>
        </p:spPr>
      </p:pic>
    </p:spTree>
    <p:extLst>
      <p:ext uri="{BB962C8B-B14F-4D97-AF65-F5344CB8AC3E}">
        <p14:creationId xmlns:p14="http://schemas.microsoft.com/office/powerpoint/2010/main" val="34178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1790EC-420C-D1C0-0188-BDA1D36E3AC9}"/>
              </a:ext>
            </a:extLst>
          </p:cNvPr>
          <p:cNvSpPr>
            <a:spLocks noGrp="1"/>
          </p:cNvSpPr>
          <p:nvPr>
            <p:ph sz="quarter" idx="13"/>
          </p:nvPr>
        </p:nvSpPr>
        <p:spPr>
          <a:xfrm>
            <a:off x="1302707" y="427038"/>
            <a:ext cx="9344416" cy="4214634"/>
          </a:xfrm>
        </p:spPr>
        <p:txBody>
          <a:bodyPr/>
          <a:lstStyle/>
          <a:p>
            <a:pPr marL="57150" indent="0" algn="ctr">
              <a:buNone/>
            </a:pPr>
            <a:r>
              <a:rPr lang="en-US" sz="4800" b="1">
                <a:latin typeface="+mj-lt"/>
              </a:rPr>
              <a:t>Thank You!</a:t>
            </a:r>
          </a:p>
          <a:p>
            <a:pPr marL="57150" indent="0" algn="ctr">
              <a:lnSpc>
                <a:spcPct val="90000"/>
              </a:lnSpc>
              <a:spcBef>
                <a:spcPts val="1000"/>
              </a:spcBef>
              <a:spcAft>
                <a:spcPts val="800"/>
              </a:spcAft>
              <a:buNone/>
            </a:pPr>
            <a:r>
              <a:rPr lang="en-US" sz="2800" b="0" i="0">
                <a:latin typeface="+mn-lt"/>
              </a:rPr>
              <a:t>Join our distribution list to receive updates and announcements: </a:t>
            </a:r>
          </a:p>
          <a:p>
            <a:pPr marL="57150" indent="0" algn="ctr">
              <a:lnSpc>
                <a:spcPct val="90000"/>
              </a:lnSpc>
              <a:spcBef>
                <a:spcPts val="1000"/>
              </a:spcBef>
              <a:spcAft>
                <a:spcPts val="800"/>
              </a:spcAft>
              <a:buNone/>
            </a:pPr>
            <a:r>
              <a:rPr lang="en-US" sz="2800" b="0" i="0">
                <a:latin typeface="+mn-lt"/>
                <a:hlinkClick r:id="rId3">
                  <a:extLst>
                    <a:ext uri="{A12FA001-AC4F-418D-AE19-62706E023703}">
                      <ahyp:hlinkClr xmlns:ahyp="http://schemas.microsoft.com/office/drawing/2018/hyperlinkcolor" val="tx"/>
                    </a:ext>
                  </a:extLst>
                </a:hlinkClick>
              </a:rPr>
              <a:t>https://csgjusticecenter.org/resources/newsletters/</a:t>
            </a:r>
            <a:endParaRPr lang="en-US" sz="2800" b="0" i="0">
              <a:latin typeface="+mn-lt"/>
            </a:endParaRPr>
          </a:p>
          <a:p>
            <a:pPr marL="57150" indent="0" algn="ctr">
              <a:spcBef>
                <a:spcPts val="1000"/>
              </a:spcBef>
              <a:spcAft>
                <a:spcPts val="800"/>
              </a:spcAft>
              <a:buNone/>
            </a:pPr>
            <a:r>
              <a:rPr lang="en-US" sz="2800"/>
              <a:t>For more information, please contact </a:t>
            </a:r>
            <a:r>
              <a:rPr lang="en-US" sz="2800">
                <a:hlinkClick r:id="rId4"/>
              </a:rPr>
              <a:t>steppingup@csg.org</a:t>
            </a:r>
            <a:r>
              <a:rPr lang="en-US" sz="2800"/>
              <a:t> </a:t>
            </a:r>
          </a:p>
          <a:p>
            <a:pPr marL="57150" indent="0" algn="ctr">
              <a:lnSpc>
                <a:spcPct val="90000"/>
              </a:lnSpc>
              <a:spcBef>
                <a:spcPts val="1000"/>
              </a:spcBef>
              <a:spcAft>
                <a:spcPts val="800"/>
              </a:spcAft>
              <a:buNone/>
            </a:pPr>
            <a:r>
              <a:rPr lang="en-US" sz="2800" b="0" i="0">
                <a:solidFill>
                  <a:schemeClr val="accent5"/>
                </a:solidFill>
                <a:latin typeface="+mn-lt"/>
              </a:rPr>
              <a:t>  </a:t>
            </a:r>
          </a:p>
          <a:p>
            <a:pPr marL="57150" indent="0" algn="ctr">
              <a:buNone/>
            </a:pPr>
            <a:endParaRPr lang="en-US" sz="4800" b="1">
              <a:latin typeface="+mj-lt"/>
            </a:endParaRPr>
          </a:p>
        </p:txBody>
      </p:sp>
      <p:sp>
        <p:nvSpPr>
          <p:cNvPr id="5" name="Content Placeholder 4">
            <a:extLst>
              <a:ext uri="{FF2B5EF4-FFF2-40B4-BE49-F238E27FC236}">
                <a16:creationId xmlns:a16="http://schemas.microsoft.com/office/drawing/2014/main" id="{A2904E77-88DA-8819-7422-4ACD73847F8C}"/>
              </a:ext>
            </a:extLst>
          </p:cNvPr>
          <p:cNvSpPr>
            <a:spLocks noGrp="1"/>
          </p:cNvSpPr>
          <p:nvPr>
            <p:ph sz="quarter" idx="14"/>
          </p:nvPr>
        </p:nvSpPr>
        <p:spPr>
          <a:xfrm>
            <a:off x="603337" y="4163616"/>
            <a:ext cx="10985325" cy="1179513"/>
          </a:xfrm>
        </p:spPr>
        <p:txBody>
          <a:bodyPr>
            <a:normAutofit fontScale="85000" lnSpcReduction="20000"/>
          </a:bodyPr>
          <a:lstStyle/>
          <a:p>
            <a:pPr marL="0" marR="0" indent="0">
              <a:buNone/>
            </a:pPr>
            <a:r>
              <a:rPr lang="en-US" sz="1800" i="1">
                <a:effectLst/>
                <a:latin typeface="Calibri" panose="020F0502020204030204" pitchFamily="34" charset="0"/>
                <a:ea typeface="Times New Roman" panose="02020603050405020304" pitchFamily="18" charset="0"/>
              </a:rPr>
              <a:t>This project was supported by Grant No. 15PBJA-22-GK-03568-MENT awarded by the Bureau of Justice Assistance. The Bureau of Justice Assistance is a component of the Office of Justice Programs, which also includes the Bureau of Justice Statistics, the National Institute of Justice, the Office of Juvenile Justice and Delinquency Prevention, the Office for Victims of Crime, and Office of Sex Offender Sentencing, Monitoring, Apprehending, Registering, and Tracking. Points of view or opinions in this document are those of the author and do not necessarily represent the official position or policies of the U.S. Department of Justice.</a:t>
            </a:r>
            <a:endParaRPr lang="en-US" sz="1800">
              <a:effectLst/>
              <a:latin typeface="Times New Roman" panose="02020603050405020304" pitchFamily="18" charset="0"/>
              <a:ea typeface="Times New Roman" panose="02020603050405020304" pitchFamily="18" charset="0"/>
            </a:endParaRPr>
          </a:p>
          <a:p>
            <a:pPr marL="57150" indent="0" algn="ctr">
              <a:buNone/>
            </a:pPr>
            <a:r>
              <a:rPr lang="en-US" sz="1600" b="0" i="0">
                <a:latin typeface="+mn-lt"/>
                <a:cs typeface="Arial" pitchFamily="34" charset="0"/>
              </a:rPr>
              <a:t>© 2025 The Council of State Governments Justice Center</a:t>
            </a:r>
          </a:p>
          <a:p>
            <a:endParaRPr lang="en-US"/>
          </a:p>
        </p:txBody>
      </p:sp>
    </p:spTree>
    <p:extLst>
      <p:ext uri="{BB962C8B-B14F-4D97-AF65-F5344CB8AC3E}">
        <p14:creationId xmlns:p14="http://schemas.microsoft.com/office/powerpoint/2010/main" val="320472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ircular Arrow 6">
            <a:extLst>
              <a:ext uri="{FF2B5EF4-FFF2-40B4-BE49-F238E27FC236}">
                <a16:creationId xmlns:a16="http://schemas.microsoft.com/office/drawing/2014/main" id="{8063104E-8274-C5FA-F743-85CAF8D60663}"/>
              </a:ext>
            </a:extLst>
          </p:cNvPr>
          <p:cNvSpPr/>
          <p:nvPr/>
        </p:nvSpPr>
        <p:spPr>
          <a:xfrm>
            <a:off x="3078888" y="1354477"/>
            <a:ext cx="5203398" cy="4581247"/>
          </a:xfrm>
          <a:prstGeom prst="circularArrow">
            <a:avLst>
              <a:gd name="adj1" fmla="val 5274"/>
              <a:gd name="adj2" fmla="val 312630"/>
              <a:gd name="adj3" fmla="val 14218147"/>
              <a:gd name="adj4" fmla="val 17132863"/>
              <a:gd name="adj5" fmla="val 5477"/>
            </a:avLst>
          </a:prstGeom>
          <a:solidFill>
            <a:srgbClr val="457776"/>
          </a:soli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ounded Rectangle 17">
            <a:extLst>
              <a:ext uri="{FF2B5EF4-FFF2-40B4-BE49-F238E27FC236}">
                <a16:creationId xmlns:a16="http://schemas.microsoft.com/office/drawing/2014/main" id="{81DB110F-1D5D-1A08-615F-CE2EF8ED1A85}"/>
              </a:ext>
            </a:extLst>
          </p:cNvPr>
          <p:cNvSpPr/>
          <p:nvPr/>
        </p:nvSpPr>
        <p:spPr>
          <a:xfrm>
            <a:off x="4217418" y="3361157"/>
            <a:ext cx="3230757" cy="2713811"/>
          </a:xfrm>
          <a:prstGeom prst="roundRect">
            <a:avLst/>
          </a:prstGeom>
          <a:solidFill>
            <a:srgbClr val="8DD0D5"/>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16" name="Rounded Rectangle 13">
            <a:extLst>
              <a:ext uri="{FF2B5EF4-FFF2-40B4-BE49-F238E27FC236}">
                <a16:creationId xmlns:a16="http://schemas.microsoft.com/office/drawing/2014/main" id="{3DEF974D-1D3D-8F71-5780-8158F94CD9DE}"/>
              </a:ext>
            </a:extLst>
          </p:cNvPr>
          <p:cNvSpPr/>
          <p:nvPr/>
        </p:nvSpPr>
        <p:spPr>
          <a:xfrm>
            <a:off x="705180" y="2484102"/>
            <a:ext cx="3284727" cy="2466424"/>
          </a:xfrm>
          <a:prstGeom prst="roundRect">
            <a:avLst/>
          </a:prstGeom>
          <a:solidFill>
            <a:srgbClr val="8DD0D5"/>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17" name="Rounded Rectangle 23">
            <a:extLst>
              <a:ext uri="{FF2B5EF4-FFF2-40B4-BE49-F238E27FC236}">
                <a16:creationId xmlns:a16="http://schemas.microsoft.com/office/drawing/2014/main" id="{5C96D632-03E1-14D1-6590-2DBFB6DE5EF4}"/>
              </a:ext>
            </a:extLst>
          </p:cNvPr>
          <p:cNvSpPr/>
          <p:nvPr/>
        </p:nvSpPr>
        <p:spPr>
          <a:xfrm>
            <a:off x="4633069" y="380654"/>
            <a:ext cx="2764500" cy="2670679"/>
          </a:xfrm>
          <a:prstGeom prst="roundRect">
            <a:avLst/>
          </a:prstGeom>
          <a:solidFill>
            <a:srgbClr val="8DD0D5"/>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18" name="Rounded Rectangle 21">
            <a:extLst>
              <a:ext uri="{FF2B5EF4-FFF2-40B4-BE49-F238E27FC236}">
                <a16:creationId xmlns:a16="http://schemas.microsoft.com/office/drawing/2014/main" id="{0CAB87A5-F7EF-6B7B-88A7-D71246EB5706}"/>
              </a:ext>
            </a:extLst>
          </p:cNvPr>
          <p:cNvSpPr/>
          <p:nvPr/>
        </p:nvSpPr>
        <p:spPr>
          <a:xfrm>
            <a:off x="7646490" y="2107580"/>
            <a:ext cx="3229064" cy="3523786"/>
          </a:xfrm>
          <a:prstGeom prst="roundRect">
            <a:avLst/>
          </a:prstGeom>
          <a:solidFill>
            <a:srgbClr val="8DD0D5"/>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19" name="Rounded Rectangle 4">
            <a:extLst>
              <a:ext uri="{FF2B5EF4-FFF2-40B4-BE49-F238E27FC236}">
                <a16:creationId xmlns:a16="http://schemas.microsoft.com/office/drawing/2014/main" id="{B8078B05-5B2F-B6C0-E486-CBD5ECE70164}"/>
              </a:ext>
            </a:extLst>
          </p:cNvPr>
          <p:cNvSpPr/>
          <p:nvPr/>
        </p:nvSpPr>
        <p:spPr>
          <a:xfrm>
            <a:off x="4843085" y="1688086"/>
            <a:ext cx="2501669" cy="6583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defTabSz="1111250">
              <a:spcBef>
                <a:spcPct val="0"/>
              </a:spcBef>
            </a:pPr>
            <a:r>
              <a:rPr lang="en-US" sz="2000" b="1">
                <a:solidFill>
                  <a:srgbClr val="000000"/>
                </a:solidFill>
              </a:rPr>
              <a:t>SU Develops </a:t>
            </a:r>
          </a:p>
          <a:p>
            <a:pPr defTabSz="1111250">
              <a:lnSpc>
                <a:spcPct val="90000"/>
              </a:lnSpc>
              <a:spcBef>
                <a:spcPct val="0"/>
              </a:spcBef>
              <a:spcAft>
                <a:spcPct val="35000"/>
              </a:spcAft>
            </a:pPr>
            <a:r>
              <a:rPr lang="en-US" sz="2000" b="1">
                <a:solidFill>
                  <a:srgbClr val="000000"/>
                </a:solidFill>
              </a:rPr>
              <a:t>Broad-Based TA Tools</a:t>
            </a:r>
          </a:p>
          <a:p>
            <a:pPr marL="166688" indent="-166688" defTabSz="1111250">
              <a:lnSpc>
                <a:spcPct val="90000"/>
              </a:lnSpc>
              <a:spcBef>
                <a:spcPct val="0"/>
              </a:spcBef>
              <a:spcAft>
                <a:spcPct val="35000"/>
              </a:spcAft>
              <a:buFont typeface="Arial" panose="020B0604020202020204" pitchFamily="34" charset="0"/>
              <a:buChar char="•"/>
            </a:pPr>
            <a:r>
              <a:rPr lang="en-US" sz="2000">
                <a:solidFill>
                  <a:srgbClr val="000000"/>
                </a:solidFill>
              </a:rPr>
              <a:t>Web tools</a:t>
            </a:r>
          </a:p>
          <a:p>
            <a:pPr marL="166688" indent="-166688" defTabSz="1111250">
              <a:lnSpc>
                <a:spcPct val="90000"/>
              </a:lnSpc>
              <a:spcBef>
                <a:spcPct val="0"/>
              </a:spcBef>
              <a:spcAft>
                <a:spcPct val="35000"/>
              </a:spcAft>
              <a:buFont typeface="Arial" panose="020B0604020202020204" pitchFamily="34" charset="0"/>
              <a:buChar char="•"/>
            </a:pPr>
            <a:r>
              <a:rPr lang="en-US" sz="2000">
                <a:solidFill>
                  <a:srgbClr val="000000"/>
                </a:solidFill>
              </a:rPr>
              <a:t>Webinars, briefs, case studies</a:t>
            </a:r>
          </a:p>
          <a:p>
            <a:pPr marL="166688" indent="-166688" defTabSz="1111250">
              <a:lnSpc>
                <a:spcPct val="90000"/>
              </a:lnSpc>
              <a:spcBef>
                <a:spcPct val="0"/>
              </a:spcBef>
              <a:spcAft>
                <a:spcPct val="35000"/>
              </a:spcAft>
              <a:buFont typeface="Arial" panose="020B0604020202020204" pitchFamily="34" charset="0"/>
              <a:buChar char="•"/>
            </a:pPr>
            <a:r>
              <a:rPr lang="en-US" sz="2000">
                <a:solidFill>
                  <a:srgbClr val="000000"/>
                </a:solidFill>
              </a:rPr>
              <a:t>Feature county successes</a:t>
            </a:r>
          </a:p>
          <a:p>
            <a:pPr marL="119063" lvl="0" indent="-119063" defTabSz="1111250" rtl="0">
              <a:lnSpc>
                <a:spcPct val="90000"/>
              </a:lnSpc>
              <a:spcBef>
                <a:spcPct val="0"/>
              </a:spcBef>
              <a:spcAft>
                <a:spcPct val="35000"/>
              </a:spcAft>
              <a:buFont typeface="Arial" panose="020B0604020202020204" pitchFamily="34" charset="0"/>
              <a:buChar char="•"/>
            </a:pPr>
            <a:endParaRPr lang="en-US" kern="1200">
              <a:solidFill>
                <a:srgbClr val="000000"/>
              </a:solidFill>
            </a:endParaRPr>
          </a:p>
          <a:p>
            <a:pPr marL="119063" lvl="0" indent="-119063" defTabSz="1111250" rtl="0">
              <a:lnSpc>
                <a:spcPct val="90000"/>
              </a:lnSpc>
              <a:spcBef>
                <a:spcPct val="0"/>
              </a:spcBef>
              <a:spcAft>
                <a:spcPct val="35000"/>
              </a:spcAft>
              <a:buFont typeface="Arial" panose="020B0604020202020204" pitchFamily="34" charset="0"/>
              <a:buChar char="•"/>
            </a:pPr>
            <a:endParaRPr lang="en-US" kern="1200">
              <a:solidFill>
                <a:srgbClr val="000000"/>
              </a:solidFill>
            </a:endParaRPr>
          </a:p>
        </p:txBody>
      </p:sp>
      <p:sp>
        <p:nvSpPr>
          <p:cNvPr id="20" name="Rounded Rectangle 4">
            <a:extLst>
              <a:ext uri="{FF2B5EF4-FFF2-40B4-BE49-F238E27FC236}">
                <a16:creationId xmlns:a16="http://schemas.microsoft.com/office/drawing/2014/main" id="{98C7351D-BAD1-0BC7-24E9-C9B320AF932E}"/>
              </a:ext>
            </a:extLst>
          </p:cNvPr>
          <p:cNvSpPr/>
          <p:nvPr/>
        </p:nvSpPr>
        <p:spPr>
          <a:xfrm>
            <a:off x="486405" y="2700973"/>
            <a:ext cx="3459007" cy="2551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000" b="1" kern="1200">
                <a:solidFill>
                  <a:srgbClr val="000000"/>
                </a:solidFill>
              </a:rPr>
              <a:t>Counties Achieve </a:t>
            </a:r>
            <a:r>
              <a:rPr lang="en-US" sz="2000" b="1">
                <a:solidFill>
                  <a:srgbClr val="000000"/>
                </a:solidFill>
              </a:rPr>
              <a:t>S</a:t>
            </a:r>
            <a:r>
              <a:rPr lang="en-US" sz="2000" b="1" kern="1200">
                <a:solidFill>
                  <a:srgbClr val="000000"/>
                </a:solidFill>
              </a:rPr>
              <a:t>uccess</a:t>
            </a:r>
          </a:p>
          <a:p>
            <a:pPr marL="403225" lvl="0" indent="-117475" defTabSz="1111250" rtl="0">
              <a:lnSpc>
                <a:spcPct val="90000"/>
              </a:lnSpc>
              <a:spcBef>
                <a:spcPct val="0"/>
              </a:spcBef>
              <a:spcAft>
                <a:spcPct val="35000"/>
              </a:spcAft>
              <a:buFont typeface="Arial" panose="020B0604020202020204" pitchFamily="34" charset="0"/>
              <a:buChar char="•"/>
            </a:pPr>
            <a:r>
              <a:rPr lang="en-US" sz="2000" kern="1200">
                <a:solidFill>
                  <a:srgbClr val="000000"/>
                </a:solidFill>
              </a:rPr>
              <a:t>Program successes: quantitative and qualitative</a:t>
            </a:r>
          </a:p>
          <a:p>
            <a:pPr marL="403225" lvl="0" indent="-117475" defTabSz="1111250" rtl="0">
              <a:lnSpc>
                <a:spcPct val="90000"/>
              </a:lnSpc>
              <a:spcBef>
                <a:spcPct val="0"/>
              </a:spcBef>
              <a:spcAft>
                <a:spcPct val="35000"/>
              </a:spcAft>
              <a:buFont typeface="Arial" panose="020B0604020202020204" pitchFamily="34" charset="0"/>
              <a:buChar char="•"/>
            </a:pPr>
            <a:r>
              <a:rPr lang="en-US" sz="2000" kern="1200">
                <a:solidFill>
                  <a:srgbClr val="000000"/>
                </a:solidFill>
              </a:rPr>
              <a:t>Reductions in Key Measures 1, 2, or 4 or Increase on Key Measure 3</a:t>
            </a:r>
          </a:p>
          <a:p>
            <a:pPr marL="403225" lvl="0" indent="-119063" defTabSz="1111250" rtl="0">
              <a:lnSpc>
                <a:spcPct val="90000"/>
              </a:lnSpc>
              <a:spcBef>
                <a:spcPct val="0"/>
              </a:spcBef>
              <a:spcAft>
                <a:spcPct val="35000"/>
              </a:spcAft>
              <a:buFont typeface="Arial" panose="020B0604020202020204" pitchFamily="34" charset="0"/>
              <a:buChar char="•"/>
            </a:pPr>
            <a:endParaRPr lang="en-US" b="1" kern="1200">
              <a:solidFill>
                <a:srgbClr val="000000"/>
              </a:solidFill>
            </a:endParaRPr>
          </a:p>
          <a:p>
            <a:pPr lvl="0" algn="ctr" defTabSz="1111250" rtl="0">
              <a:lnSpc>
                <a:spcPct val="90000"/>
              </a:lnSpc>
              <a:spcBef>
                <a:spcPct val="0"/>
              </a:spcBef>
              <a:spcAft>
                <a:spcPct val="35000"/>
              </a:spcAft>
            </a:pPr>
            <a:r>
              <a:rPr lang="en-US" kern="1200">
                <a:solidFill>
                  <a:srgbClr val="000000"/>
                </a:solidFill>
              </a:rPr>
              <a:t> </a:t>
            </a:r>
          </a:p>
        </p:txBody>
      </p:sp>
      <p:sp>
        <p:nvSpPr>
          <p:cNvPr id="21" name="Rounded Rectangle 4">
            <a:extLst>
              <a:ext uri="{FF2B5EF4-FFF2-40B4-BE49-F238E27FC236}">
                <a16:creationId xmlns:a16="http://schemas.microsoft.com/office/drawing/2014/main" id="{29C283EC-0AF7-0438-7C84-F96CE3D404C9}"/>
              </a:ext>
            </a:extLst>
          </p:cNvPr>
          <p:cNvSpPr/>
          <p:nvPr/>
        </p:nvSpPr>
        <p:spPr>
          <a:xfrm>
            <a:off x="7845424" y="3837764"/>
            <a:ext cx="2728948" cy="6583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defTabSz="1111250" rtl="0">
              <a:lnSpc>
                <a:spcPct val="90000"/>
              </a:lnSpc>
              <a:spcBef>
                <a:spcPct val="0"/>
              </a:spcBef>
              <a:spcAft>
                <a:spcPct val="35000"/>
              </a:spcAft>
            </a:pPr>
            <a:r>
              <a:rPr lang="en-US" sz="2000" b="1" kern="1200">
                <a:solidFill>
                  <a:srgbClr val="000000"/>
                </a:solidFill>
              </a:rPr>
              <a:t>SU Delivers Site-Based/Small-Group TA</a:t>
            </a:r>
          </a:p>
          <a:p>
            <a:pPr marL="166688" lvl="0" indent="-166688" defTabSz="1111250" rtl="0">
              <a:lnSpc>
                <a:spcPct val="90000"/>
              </a:lnSpc>
              <a:spcBef>
                <a:spcPct val="0"/>
              </a:spcBef>
              <a:spcAft>
                <a:spcPct val="35000"/>
              </a:spcAft>
              <a:buFont typeface="Arial" panose="020B0604020202020204" pitchFamily="34" charset="0"/>
              <a:buChar char="•"/>
            </a:pPr>
            <a:r>
              <a:rPr lang="en-US" sz="2000" kern="1200">
                <a:solidFill>
                  <a:srgbClr val="000000"/>
                </a:solidFill>
              </a:rPr>
              <a:t>State TA Centers</a:t>
            </a:r>
          </a:p>
          <a:p>
            <a:pPr marL="166688" lvl="0" indent="-166688" defTabSz="1111250" rtl="0">
              <a:lnSpc>
                <a:spcPct val="90000"/>
              </a:lnSpc>
              <a:spcBef>
                <a:spcPct val="0"/>
              </a:spcBef>
              <a:spcAft>
                <a:spcPct val="35000"/>
              </a:spcAft>
              <a:buFont typeface="Arial" panose="020B0604020202020204" pitchFamily="34" charset="0"/>
              <a:buChar char="•"/>
            </a:pPr>
            <a:r>
              <a:rPr lang="en-US" sz="2000">
                <a:solidFill>
                  <a:srgbClr val="000000"/>
                </a:solidFill>
              </a:rPr>
              <a:t>JMHCP Category 1 Grantees</a:t>
            </a:r>
          </a:p>
          <a:p>
            <a:pPr marL="166688" lvl="0" indent="-166688" defTabSz="1111250" rtl="0">
              <a:lnSpc>
                <a:spcPct val="90000"/>
              </a:lnSpc>
              <a:spcBef>
                <a:spcPct val="0"/>
              </a:spcBef>
              <a:spcAft>
                <a:spcPct val="35000"/>
              </a:spcAft>
              <a:buFont typeface="Arial" panose="020B0604020202020204" pitchFamily="34" charset="0"/>
              <a:buChar char="•"/>
            </a:pPr>
            <a:r>
              <a:rPr lang="en-US" sz="2000">
                <a:solidFill>
                  <a:srgbClr val="000000"/>
                </a:solidFill>
              </a:rPr>
              <a:t>Intensive sites</a:t>
            </a:r>
          </a:p>
          <a:p>
            <a:pPr marL="166688" lvl="0" indent="-166688" defTabSz="1111250" rtl="0">
              <a:lnSpc>
                <a:spcPct val="90000"/>
              </a:lnSpc>
              <a:spcBef>
                <a:spcPct val="0"/>
              </a:spcBef>
              <a:spcAft>
                <a:spcPct val="35000"/>
              </a:spcAft>
              <a:buFont typeface="Arial" panose="020B0604020202020204" pitchFamily="34" charset="0"/>
              <a:buChar char="•"/>
            </a:pPr>
            <a:r>
              <a:rPr lang="en-US" sz="2000">
                <a:solidFill>
                  <a:srgbClr val="000000"/>
                </a:solidFill>
              </a:rPr>
              <a:t>Communities of practice </a:t>
            </a:r>
          </a:p>
          <a:p>
            <a:pPr marL="166688" lvl="0" indent="-166688" defTabSz="1111250" rtl="0">
              <a:lnSpc>
                <a:spcPct val="90000"/>
              </a:lnSpc>
              <a:spcBef>
                <a:spcPct val="0"/>
              </a:spcBef>
              <a:spcAft>
                <a:spcPct val="35000"/>
              </a:spcAft>
              <a:buFont typeface="Arial" panose="020B0604020202020204" pitchFamily="34" charset="0"/>
              <a:buChar char="•"/>
            </a:pPr>
            <a:r>
              <a:rPr lang="en-US" sz="2000">
                <a:solidFill>
                  <a:srgbClr val="000000"/>
                </a:solidFill>
              </a:rPr>
              <a:t>1:1 support via help desk</a:t>
            </a:r>
          </a:p>
          <a:p>
            <a:pPr marL="166688" lvl="0" indent="-166688" defTabSz="1111250" rtl="0">
              <a:lnSpc>
                <a:spcPct val="90000"/>
              </a:lnSpc>
              <a:spcBef>
                <a:spcPct val="0"/>
              </a:spcBef>
              <a:spcAft>
                <a:spcPct val="35000"/>
              </a:spcAft>
              <a:buFont typeface="Arial" panose="020B0604020202020204" pitchFamily="34" charset="0"/>
              <a:buChar char="•"/>
            </a:pPr>
            <a:endParaRPr lang="en-US" sz="1600">
              <a:solidFill>
                <a:srgbClr val="000000"/>
              </a:solidFill>
            </a:endParaRPr>
          </a:p>
          <a:p>
            <a:pPr marL="166688" lvl="0" indent="-166688" defTabSz="1111250" rtl="0">
              <a:lnSpc>
                <a:spcPct val="90000"/>
              </a:lnSpc>
              <a:spcBef>
                <a:spcPct val="0"/>
              </a:spcBef>
              <a:spcAft>
                <a:spcPct val="35000"/>
              </a:spcAft>
              <a:buFont typeface="Arial" panose="020B0604020202020204" pitchFamily="34" charset="0"/>
              <a:buChar char="•"/>
            </a:pPr>
            <a:endParaRPr lang="en-US" sz="1600" kern="1200">
              <a:solidFill>
                <a:srgbClr val="000000"/>
              </a:solidFill>
            </a:endParaRPr>
          </a:p>
        </p:txBody>
      </p:sp>
      <p:sp>
        <p:nvSpPr>
          <p:cNvPr id="22" name="Rounded Rectangle 4">
            <a:extLst>
              <a:ext uri="{FF2B5EF4-FFF2-40B4-BE49-F238E27FC236}">
                <a16:creationId xmlns:a16="http://schemas.microsoft.com/office/drawing/2014/main" id="{CB9D99DC-A963-F176-CE90-35AD25930B56}"/>
              </a:ext>
            </a:extLst>
          </p:cNvPr>
          <p:cNvSpPr/>
          <p:nvPr/>
        </p:nvSpPr>
        <p:spPr>
          <a:xfrm>
            <a:off x="4871564" y="4718063"/>
            <a:ext cx="1443427" cy="6583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endParaRPr lang="en-US" kern="1200">
              <a:solidFill>
                <a:srgbClr val="000000"/>
              </a:solidFill>
            </a:endParaRPr>
          </a:p>
        </p:txBody>
      </p:sp>
      <p:sp>
        <p:nvSpPr>
          <p:cNvPr id="28" name="Rounded Rectangle 4">
            <a:extLst>
              <a:ext uri="{FF2B5EF4-FFF2-40B4-BE49-F238E27FC236}">
                <a16:creationId xmlns:a16="http://schemas.microsoft.com/office/drawing/2014/main" id="{EA76614B-C100-A16C-9CBB-3B3264BEA9FF}"/>
              </a:ext>
            </a:extLst>
          </p:cNvPr>
          <p:cNvSpPr/>
          <p:nvPr/>
        </p:nvSpPr>
        <p:spPr>
          <a:xfrm>
            <a:off x="4467833" y="4360136"/>
            <a:ext cx="2664850" cy="6870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defTabSz="1111250" rtl="0">
              <a:lnSpc>
                <a:spcPct val="90000"/>
              </a:lnSpc>
              <a:spcBef>
                <a:spcPct val="0"/>
              </a:spcBef>
              <a:spcAft>
                <a:spcPct val="35000"/>
              </a:spcAft>
            </a:pPr>
            <a:r>
              <a:rPr lang="en-US" sz="2000" b="1" kern="1200">
                <a:solidFill>
                  <a:srgbClr val="000000"/>
                </a:solidFill>
              </a:rPr>
              <a:t>Counties Implement Strategies from TA</a:t>
            </a:r>
          </a:p>
          <a:p>
            <a:pPr marL="166370" indent="-166370" defTabSz="1111250">
              <a:lnSpc>
                <a:spcPct val="90000"/>
              </a:lnSpc>
              <a:spcBef>
                <a:spcPct val="0"/>
              </a:spcBef>
              <a:spcAft>
                <a:spcPct val="35000"/>
              </a:spcAft>
              <a:buFont typeface="Arial" panose="020B0604020202020204" pitchFamily="34" charset="0"/>
              <a:buChar char="•"/>
            </a:pPr>
            <a:r>
              <a:rPr lang="en-US" sz="2000">
                <a:solidFill>
                  <a:srgbClr val="000000"/>
                </a:solidFill>
              </a:rPr>
              <a:t>Obtain accurate data and set baselines</a:t>
            </a:r>
            <a:endParaRPr lang="en-US" sz="2000" kern="1200">
              <a:solidFill>
                <a:srgbClr val="000000"/>
              </a:solidFill>
              <a:cs typeface="Calibri"/>
            </a:endParaRPr>
          </a:p>
          <a:p>
            <a:pPr marL="166370" lvl="0" indent="-166370" defTabSz="1111250" rtl="0">
              <a:lnSpc>
                <a:spcPct val="90000"/>
              </a:lnSpc>
              <a:spcBef>
                <a:spcPct val="0"/>
              </a:spcBef>
              <a:spcAft>
                <a:spcPct val="35000"/>
              </a:spcAft>
              <a:buFont typeface="Arial" panose="020B0604020202020204" pitchFamily="34" charset="0"/>
              <a:buChar char="•"/>
            </a:pPr>
            <a:r>
              <a:rPr lang="en-US" sz="2000">
                <a:solidFill>
                  <a:srgbClr val="000000"/>
                </a:solidFill>
              </a:rPr>
              <a:t>Implement programs and practices</a:t>
            </a:r>
            <a:endParaRPr lang="en-US" sz="2000">
              <a:solidFill>
                <a:srgbClr val="000000"/>
              </a:solidFill>
              <a:cs typeface="Calibri" panose="020F0502020204030204"/>
            </a:endParaRPr>
          </a:p>
          <a:p>
            <a:pPr marL="166370" lvl="0" indent="-166370" defTabSz="1111250" rtl="0">
              <a:lnSpc>
                <a:spcPct val="90000"/>
              </a:lnSpc>
              <a:spcBef>
                <a:spcPct val="0"/>
              </a:spcBef>
              <a:spcAft>
                <a:spcPct val="35000"/>
              </a:spcAft>
              <a:buFont typeface="Arial" panose="020B0604020202020204" pitchFamily="34" charset="0"/>
              <a:buChar char="•"/>
            </a:pPr>
            <a:r>
              <a:rPr lang="en-US" sz="2000">
                <a:solidFill>
                  <a:srgbClr val="000000"/>
                </a:solidFill>
              </a:rPr>
              <a:t>Measure progress</a:t>
            </a:r>
            <a:r>
              <a:rPr lang="en-US" sz="2000" kern="1200">
                <a:solidFill>
                  <a:srgbClr val="000000"/>
                </a:solidFill>
              </a:rPr>
              <a:t> </a:t>
            </a:r>
            <a:endParaRPr lang="en-US" sz="2000" kern="1200">
              <a:solidFill>
                <a:srgbClr val="000000"/>
              </a:solidFill>
              <a:cs typeface="Calibri" panose="020F0502020204030204"/>
            </a:endParaRPr>
          </a:p>
        </p:txBody>
      </p:sp>
      <p:sp>
        <p:nvSpPr>
          <p:cNvPr id="31" name="Title 3">
            <a:extLst>
              <a:ext uri="{FF2B5EF4-FFF2-40B4-BE49-F238E27FC236}">
                <a16:creationId xmlns:a16="http://schemas.microsoft.com/office/drawing/2014/main" id="{3C0A7C3B-A284-1276-842A-55F9A0B48D9A}"/>
              </a:ext>
            </a:extLst>
          </p:cNvPr>
          <p:cNvSpPr>
            <a:spLocks noGrp="1"/>
          </p:cNvSpPr>
          <p:nvPr>
            <p:ph type="title"/>
          </p:nvPr>
        </p:nvSpPr>
        <p:spPr>
          <a:xfrm>
            <a:off x="838200" y="691696"/>
            <a:ext cx="3842609" cy="1325563"/>
          </a:xfrm>
        </p:spPr>
        <p:txBody>
          <a:bodyPr>
            <a:noAutofit/>
          </a:bodyPr>
          <a:lstStyle/>
          <a:p>
            <a:r>
              <a:rPr lang="en-US">
                <a:solidFill>
                  <a:srgbClr val="457776"/>
                </a:solidFill>
              </a:rPr>
              <a:t>Cycle of Stepping Up Support</a:t>
            </a:r>
            <a:endParaRPr lang="en-US" sz="4800"/>
          </a:p>
        </p:txBody>
      </p:sp>
    </p:spTree>
    <p:extLst>
      <p:ext uri="{BB962C8B-B14F-4D97-AF65-F5344CB8AC3E}">
        <p14:creationId xmlns:p14="http://schemas.microsoft.com/office/powerpoint/2010/main" val="197131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CCD254-73BA-7480-984F-7129C4EA06BA}"/>
              </a:ext>
            </a:extLst>
          </p:cNvPr>
          <p:cNvSpPr>
            <a:spLocks noGrp="1"/>
          </p:cNvSpPr>
          <p:nvPr>
            <p:ph type="title"/>
          </p:nvPr>
        </p:nvSpPr>
        <p:spPr>
          <a:xfrm>
            <a:off x="838200" y="559018"/>
            <a:ext cx="10515600" cy="1325563"/>
          </a:xfrm>
        </p:spPr>
        <p:txBody>
          <a:bodyPr>
            <a:noAutofit/>
          </a:bodyPr>
          <a:lstStyle/>
          <a:p>
            <a:r>
              <a:rPr lang="en-US" dirty="0"/>
              <a:t>Multiple Levels of Technical Assistance (TA)</a:t>
            </a:r>
            <a:br>
              <a:rPr lang="en-US" dirty="0"/>
            </a:br>
            <a:endParaRPr lang="en-US" dirty="0"/>
          </a:p>
        </p:txBody>
      </p:sp>
      <p:sp>
        <p:nvSpPr>
          <p:cNvPr id="2" name="Content Placeholder 5">
            <a:extLst>
              <a:ext uri="{FF2B5EF4-FFF2-40B4-BE49-F238E27FC236}">
                <a16:creationId xmlns:a16="http://schemas.microsoft.com/office/drawing/2014/main" id="{F28384ED-4A52-45DD-4C58-BEDDE5EF3EFC}"/>
              </a:ext>
            </a:extLst>
          </p:cNvPr>
          <p:cNvSpPr txBox="1">
            <a:spLocks/>
          </p:cNvSpPr>
          <p:nvPr/>
        </p:nvSpPr>
        <p:spPr>
          <a:xfrm>
            <a:off x="838200" y="1617406"/>
            <a:ext cx="3385457" cy="56923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5777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5777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5777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5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5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r>
              <a:rPr 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Broad-Based TA</a:t>
            </a:r>
          </a:p>
        </p:txBody>
      </p:sp>
      <p:sp>
        <p:nvSpPr>
          <p:cNvPr id="3" name="Content Placeholder 5">
            <a:extLst>
              <a:ext uri="{FF2B5EF4-FFF2-40B4-BE49-F238E27FC236}">
                <a16:creationId xmlns:a16="http://schemas.microsoft.com/office/drawing/2014/main" id="{FE8DD3ED-C694-664D-564D-63FC84C358FD}"/>
              </a:ext>
            </a:extLst>
          </p:cNvPr>
          <p:cNvSpPr txBox="1">
            <a:spLocks/>
          </p:cNvSpPr>
          <p:nvPr/>
        </p:nvSpPr>
        <p:spPr>
          <a:xfrm>
            <a:off x="4191001" y="1611300"/>
            <a:ext cx="3385457" cy="5692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5777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5777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5777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5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5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r>
              <a:rPr 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County-Level TA</a:t>
            </a:r>
          </a:p>
        </p:txBody>
      </p:sp>
      <p:sp>
        <p:nvSpPr>
          <p:cNvPr id="5" name="Content Placeholder 5">
            <a:extLst>
              <a:ext uri="{FF2B5EF4-FFF2-40B4-BE49-F238E27FC236}">
                <a16:creationId xmlns:a16="http://schemas.microsoft.com/office/drawing/2014/main" id="{0774DE5D-738A-B06E-F708-A478E9B2E212}"/>
              </a:ext>
            </a:extLst>
          </p:cNvPr>
          <p:cNvSpPr txBox="1">
            <a:spLocks/>
          </p:cNvSpPr>
          <p:nvPr/>
        </p:nvSpPr>
        <p:spPr>
          <a:xfrm>
            <a:off x="7576458" y="1581818"/>
            <a:ext cx="3385457" cy="5692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5777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5777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5777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5777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577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r>
              <a:rPr 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State Initiatives </a:t>
            </a:r>
          </a:p>
        </p:txBody>
      </p:sp>
      <p:pic>
        <p:nvPicPr>
          <p:cNvPr id="7" name="Picture 3">
            <a:extLst>
              <a:ext uri="{FF2B5EF4-FFF2-40B4-BE49-F238E27FC236}">
                <a16:creationId xmlns:a16="http://schemas.microsoft.com/office/drawing/2014/main" id="{0B2AD933-5CE4-7727-9ED1-6AF2F6CCE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260" y="2330750"/>
            <a:ext cx="2452614" cy="1841347"/>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8" name="Picture 7" descr="Screen Shot 2017-06-05 at 2.52.02 PM.png">
            <a:extLst>
              <a:ext uri="{FF2B5EF4-FFF2-40B4-BE49-F238E27FC236}">
                <a16:creationId xmlns:a16="http://schemas.microsoft.com/office/drawing/2014/main" id="{A7E8B8A7-45A0-9052-CD18-D59A07767B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260" y="4457937"/>
            <a:ext cx="2452614" cy="1692719"/>
          </a:xfrm>
          <a:prstGeom prst="rect">
            <a:avLst/>
          </a:prstGeom>
          <a:ln>
            <a:solidFill>
              <a:srgbClr val="7F7F7F"/>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C460BEE7-9ADA-196C-4FEF-24D956A15956}"/>
              </a:ext>
            </a:extLst>
          </p:cNvPr>
          <p:cNvPicPr>
            <a:picLocks noChangeAspect="1"/>
          </p:cNvPicPr>
          <p:nvPr/>
        </p:nvPicPr>
        <p:blipFill>
          <a:blip r:embed="rId6"/>
          <a:stretch>
            <a:fillRect/>
          </a:stretch>
        </p:blipFill>
        <p:spPr>
          <a:xfrm>
            <a:off x="4309144" y="2363407"/>
            <a:ext cx="3573711" cy="3284083"/>
          </a:xfrm>
          <a:prstGeom prst="rect">
            <a:avLst/>
          </a:prstGeom>
        </p:spPr>
      </p:pic>
      <p:pic>
        <p:nvPicPr>
          <p:cNvPr id="10" name="Picture 9">
            <a:extLst>
              <a:ext uri="{FF2B5EF4-FFF2-40B4-BE49-F238E27FC236}">
                <a16:creationId xmlns:a16="http://schemas.microsoft.com/office/drawing/2014/main" id="{B32506A3-4CAE-AA22-4494-192758DD24C3}"/>
              </a:ext>
            </a:extLst>
          </p:cNvPr>
          <p:cNvPicPr>
            <a:picLocks noChangeAspect="1"/>
          </p:cNvPicPr>
          <p:nvPr/>
        </p:nvPicPr>
        <p:blipFill>
          <a:blip r:embed="rId7"/>
          <a:stretch>
            <a:fillRect/>
          </a:stretch>
        </p:blipFill>
        <p:spPr>
          <a:xfrm>
            <a:off x="8096600" y="2363407"/>
            <a:ext cx="3827394" cy="2878271"/>
          </a:xfrm>
          <a:prstGeom prst="rect">
            <a:avLst/>
          </a:prstGeom>
        </p:spPr>
      </p:pic>
    </p:spTree>
    <p:extLst>
      <p:ext uri="{BB962C8B-B14F-4D97-AF65-F5344CB8AC3E}">
        <p14:creationId xmlns:p14="http://schemas.microsoft.com/office/powerpoint/2010/main" val="3360037843"/>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4909C0C-70D9-0D26-7C2E-EA90D4C886FB}"/>
              </a:ext>
            </a:extLst>
          </p:cNvPr>
          <p:cNvSpPr>
            <a:spLocks noGrp="1"/>
          </p:cNvSpPr>
          <p:nvPr>
            <p:ph idx="1"/>
          </p:nvPr>
        </p:nvSpPr>
        <p:spPr/>
        <p:txBody>
          <a:bodyPr>
            <a:normAutofit/>
          </a:bodyPr>
          <a:lstStyle/>
          <a:p>
            <a:r>
              <a:rPr lang="en-US" dirty="0"/>
              <a:t>Depending upon composition of collaborative, this may be the group that works through the Stepping Up framework together OR a committee/subgroup can be formed. </a:t>
            </a:r>
          </a:p>
          <a:p>
            <a:r>
              <a:rPr lang="en-US" dirty="0"/>
              <a:t>Meet routinely to walk-through Stepping Up framework </a:t>
            </a:r>
          </a:p>
          <a:p>
            <a:r>
              <a:rPr lang="en-US" dirty="0"/>
              <a:t>Work together to gather and review key data indicators</a:t>
            </a:r>
          </a:p>
          <a:p>
            <a:r>
              <a:rPr lang="en-US" dirty="0"/>
              <a:t>Discuss and reach consensus around relevant programs, policies, and processes to move the needle on this important issue. </a:t>
            </a:r>
          </a:p>
          <a:p>
            <a:endParaRPr lang="en-US" dirty="0"/>
          </a:p>
          <a:p>
            <a:endParaRPr lang="en-US" dirty="0"/>
          </a:p>
        </p:txBody>
      </p:sp>
      <p:sp>
        <p:nvSpPr>
          <p:cNvPr id="3" name="Slide Number Placeholder 2">
            <a:extLst>
              <a:ext uri="{FF2B5EF4-FFF2-40B4-BE49-F238E27FC236}">
                <a16:creationId xmlns:a16="http://schemas.microsoft.com/office/drawing/2014/main" id="{41026A10-4CF6-7AB7-66C1-F0FF3FA6DB1F}"/>
              </a:ext>
            </a:extLst>
          </p:cNvPr>
          <p:cNvSpPr>
            <a:spLocks noGrp="1"/>
          </p:cNvSpPr>
          <p:nvPr>
            <p:ph type="sldNum" sz="quarter" idx="12"/>
          </p:nvPr>
        </p:nvSpPr>
        <p:spPr/>
        <p:txBody>
          <a:bodyPr/>
          <a:lstStyle/>
          <a:p>
            <a:fld id="{A9AC4974-FD69-DD41-95CA-844B197CEAEF}" type="slidenum">
              <a:rPr lang="en-US" smtClean="0"/>
              <a:t>38</a:t>
            </a:fld>
            <a:endParaRPr lang="en-US"/>
          </a:p>
        </p:txBody>
      </p:sp>
      <p:sp>
        <p:nvSpPr>
          <p:cNvPr id="2" name="Title 1">
            <a:extLst>
              <a:ext uri="{FF2B5EF4-FFF2-40B4-BE49-F238E27FC236}">
                <a16:creationId xmlns:a16="http://schemas.microsoft.com/office/drawing/2014/main" id="{64CCB023-36DE-598D-8800-A37312726093}"/>
              </a:ext>
            </a:extLst>
          </p:cNvPr>
          <p:cNvSpPr>
            <a:spLocks noGrp="1"/>
          </p:cNvSpPr>
          <p:nvPr>
            <p:ph type="title"/>
          </p:nvPr>
        </p:nvSpPr>
        <p:spPr/>
        <p:txBody>
          <a:bodyPr/>
          <a:lstStyle/>
          <a:p>
            <a:r>
              <a:rPr lang="en-US" dirty="0"/>
              <a:t>Leveraging Collaboratives to Advance Stepping Up</a:t>
            </a:r>
          </a:p>
        </p:txBody>
      </p:sp>
    </p:spTree>
    <p:extLst>
      <p:ext uri="{BB962C8B-B14F-4D97-AF65-F5344CB8AC3E}">
        <p14:creationId xmlns:p14="http://schemas.microsoft.com/office/powerpoint/2010/main" val="4186041288"/>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13F19F0-2F6E-E0CB-EC40-40FF453303A9}"/>
            </a:ext>
          </a:extLst>
        </p:cNvPr>
        <p:cNvGrpSpPr/>
        <p:nvPr/>
      </p:nvGrpSpPr>
      <p:grpSpPr>
        <a:xfrm>
          <a:off x="0" y="0"/>
          <a:ext cx="0" cy="0"/>
          <a:chOff x="0" y="0"/>
          <a:chExt cx="0" cy="0"/>
        </a:xfrm>
      </p:grpSpPr>
      <p:pic>
        <p:nvPicPr>
          <p:cNvPr id="18" name="Content Placeholder 5" descr="Question Mark with solid fill">
            <a:extLst>
              <a:ext uri="{FF2B5EF4-FFF2-40B4-BE49-F238E27FC236}">
                <a16:creationId xmlns:a16="http://schemas.microsoft.com/office/drawing/2014/main" id="{8C9874C9-6B90-9E25-049E-4A8F998E0C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35069" y="2232636"/>
            <a:ext cx="1068429" cy="1068429"/>
          </a:xfrm>
          <a:prstGeom prst="rect">
            <a:avLst/>
          </a:prstGeom>
        </p:spPr>
      </p:pic>
      <p:graphicFrame>
        <p:nvGraphicFramePr>
          <p:cNvPr id="3" name="Diagram 2">
            <a:extLst>
              <a:ext uri="{FF2B5EF4-FFF2-40B4-BE49-F238E27FC236}">
                <a16:creationId xmlns:a16="http://schemas.microsoft.com/office/drawing/2014/main" id="{133652E7-C1D7-7332-189A-AB99216E027E}"/>
              </a:ext>
            </a:extLst>
          </p:cNvPr>
          <p:cNvGraphicFramePr/>
          <p:nvPr>
            <p:extLst>
              <p:ext uri="{D42A27DB-BD31-4B8C-83A1-F6EECF244321}">
                <p14:modId xmlns:p14="http://schemas.microsoft.com/office/powerpoint/2010/main" val="924150755"/>
              </p:ext>
            </p:extLst>
          </p:nvPr>
        </p:nvGraphicFramePr>
        <p:xfrm>
          <a:off x="988502" y="719666"/>
          <a:ext cx="10186317"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Graphic 4" descr="Badge 1 with solid fill">
            <a:extLst>
              <a:ext uri="{FF2B5EF4-FFF2-40B4-BE49-F238E27FC236}">
                <a16:creationId xmlns:a16="http://schemas.microsoft.com/office/drawing/2014/main" id="{6789D078-DAFE-5558-D3C3-BC9B905582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1423" y="757241"/>
            <a:ext cx="914400" cy="914400"/>
          </a:xfrm>
          <a:prstGeom prst="rect">
            <a:avLst/>
          </a:prstGeom>
        </p:spPr>
      </p:pic>
      <p:pic>
        <p:nvPicPr>
          <p:cNvPr id="7" name="Graphic 6" descr="Badge with solid fill">
            <a:extLst>
              <a:ext uri="{FF2B5EF4-FFF2-40B4-BE49-F238E27FC236}">
                <a16:creationId xmlns:a16="http://schemas.microsoft.com/office/drawing/2014/main" id="{2488F5D0-51AC-B08D-92CA-4197C443880B}"/>
              </a:ext>
            </a:extLst>
          </p:cNvPr>
          <p:cNvPicPr>
            <a:picLocks noChangeAspect="1"/>
          </p:cNvPicPr>
          <p:nvPr/>
        </p:nvPicPr>
        <p:blipFill>
          <a:blip r:embed="rId13">
            <a:duotone>
              <a:schemeClr val="accent6">
                <a:shade val="45000"/>
                <a:satMod val="135000"/>
              </a:schemeClr>
              <a:prstClr val="white"/>
            </a:duotone>
            <a:extLst>
              <a:ext uri="{96DAC541-7B7A-43D3-8B79-37D633B846F1}">
                <asvg:svgBlip xmlns:asvg="http://schemas.microsoft.com/office/drawing/2016/SVG/main" r:embed="rId14"/>
              </a:ext>
            </a:extLst>
          </a:blip>
          <a:stretch>
            <a:fillRect/>
          </a:stretch>
        </p:blipFill>
        <p:spPr>
          <a:xfrm>
            <a:off x="701423" y="1685331"/>
            <a:ext cx="914400" cy="914400"/>
          </a:xfrm>
          <a:prstGeom prst="rect">
            <a:avLst/>
          </a:prstGeom>
        </p:spPr>
      </p:pic>
      <p:pic>
        <p:nvPicPr>
          <p:cNvPr id="9" name="Graphic 8" descr="Badge 3 with solid fill">
            <a:extLst>
              <a:ext uri="{FF2B5EF4-FFF2-40B4-BE49-F238E27FC236}">
                <a16:creationId xmlns:a16="http://schemas.microsoft.com/office/drawing/2014/main" id="{3FC684E9-32E0-C53E-D4E9-A457D642FDB7}"/>
              </a:ext>
            </a:extLst>
          </p:cNvPr>
          <p:cNvPicPr>
            <a:picLocks noChangeAspect="1"/>
          </p:cNvPicPr>
          <p:nvPr/>
        </p:nvPicPr>
        <p:blipFill>
          <a:blip r:embed="rId15">
            <a:duotone>
              <a:schemeClr val="accent6">
                <a:shade val="45000"/>
                <a:satMod val="135000"/>
              </a:schemeClr>
              <a:prstClr val="white"/>
            </a:duotone>
            <a:extLst>
              <a:ext uri="{96DAC541-7B7A-43D3-8B79-37D633B846F1}">
                <asvg:svgBlip xmlns:asvg="http://schemas.microsoft.com/office/drawing/2016/SVG/main" r:embed="rId16"/>
              </a:ext>
            </a:extLst>
          </a:blip>
          <a:stretch>
            <a:fillRect/>
          </a:stretch>
        </p:blipFill>
        <p:spPr>
          <a:xfrm>
            <a:off x="701423" y="2587888"/>
            <a:ext cx="914400" cy="914400"/>
          </a:xfrm>
          <a:prstGeom prst="rect">
            <a:avLst/>
          </a:prstGeom>
        </p:spPr>
      </p:pic>
      <p:pic>
        <p:nvPicPr>
          <p:cNvPr id="11" name="Graphic 10" descr="Badge 4 with solid fill">
            <a:extLst>
              <a:ext uri="{FF2B5EF4-FFF2-40B4-BE49-F238E27FC236}">
                <a16:creationId xmlns:a16="http://schemas.microsoft.com/office/drawing/2014/main" id="{837718C1-2C70-4793-5222-FDA2D88215DC}"/>
              </a:ext>
            </a:extLst>
          </p:cNvPr>
          <p:cNvPicPr>
            <a:picLocks noChangeAspect="1"/>
          </p:cNvPicPr>
          <p:nvPr/>
        </p:nvPicPr>
        <p:blipFill>
          <a:blip r:embed="rId17">
            <a:duotone>
              <a:schemeClr val="accent6">
                <a:shade val="45000"/>
                <a:satMod val="135000"/>
              </a:schemeClr>
              <a:prstClr val="white"/>
            </a:duotone>
            <a:extLst>
              <a:ext uri="{96DAC541-7B7A-43D3-8B79-37D633B846F1}">
                <asvg:svgBlip xmlns:asvg="http://schemas.microsoft.com/office/drawing/2016/SVG/main" r:embed="rId18"/>
              </a:ext>
            </a:extLst>
          </a:blip>
          <a:stretch>
            <a:fillRect/>
          </a:stretch>
        </p:blipFill>
        <p:spPr>
          <a:xfrm>
            <a:off x="701423" y="3490246"/>
            <a:ext cx="914400" cy="914400"/>
          </a:xfrm>
          <a:prstGeom prst="rect">
            <a:avLst/>
          </a:prstGeom>
        </p:spPr>
      </p:pic>
      <p:pic>
        <p:nvPicPr>
          <p:cNvPr id="13" name="Graphic 12" descr="Badge 5 with solid fill">
            <a:extLst>
              <a:ext uri="{FF2B5EF4-FFF2-40B4-BE49-F238E27FC236}">
                <a16:creationId xmlns:a16="http://schemas.microsoft.com/office/drawing/2014/main" id="{A94CCBAA-93B5-B41D-9269-2D040DF74E71}"/>
              </a:ext>
            </a:extLst>
          </p:cNvPr>
          <p:cNvPicPr>
            <a:picLocks noChangeAspect="1"/>
          </p:cNvPicPr>
          <p:nvPr/>
        </p:nvPicPr>
        <p:blipFill>
          <a:blip r:embed="rId19">
            <a:duotone>
              <a:schemeClr val="accent6">
                <a:shade val="45000"/>
                <a:satMod val="135000"/>
              </a:schemeClr>
              <a:prstClr val="white"/>
            </a:duotone>
            <a:extLst>
              <a:ext uri="{96DAC541-7B7A-43D3-8B79-37D633B846F1}">
                <asvg:svgBlip xmlns:asvg="http://schemas.microsoft.com/office/drawing/2016/SVG/main" r:embed="rId20"/>
              </a:ext>
            </a:extLst>
          </a:blip>
          <a:stretch>
            <a:fillRect/>
          </a:stretch>
        </p:blipFill>
        <p:spPr>
          <a:xfrm>
            <a:off x="715763" y="4435260"/>
            <a:ext cx="914400" cy="914400"/>
          </a:xfrm>
          <a:prstGeom prst="rect">
            <a:avLst/>
          </a:prstGeom>
        </p:spPr>
      </p:pic>
      <p:pic>
        <p:nvPicPr>
          <p:cNvPr id="15" name="Graphic 14" descr="Badge 6 with solid fill">
            <a:extLst>
              <a:ext uri="{FF2B5EF4-FFF2-40B4-BE49-F238E27FC236}">
                <a16:creationId xmlns:a16="http://schemas.microsoft.com/office/drawing/2014/main" id="{E408B036-E62D-0A9C-84F7-50F4995F8898}"/>
              </a:ext>
            </a:extLst>
          </p:cNvPr>
          <p:cNvPicPr>
            <a:picLocks noChangeAspect="1"/>
          </p:cNvPicPr>
          <p:nvPr/>
        </p:nvPicPr>
        <p:blipFill>
          <a:blip r:embed="rId21">
            <a:duotone>
              <a:schemeClr val="accent6">
                <a:shade val="45000"/>
                <a:satMod val="135000"/>
              </a:schemeClr>
              <a:prstClr val="white"/>
            </a:duotone>
            <a:extLst>
              <a:ext uri="{96DAC541-7B7A-43D3-8B79-37D633B846F1}">
                <asvg:svgBlip xmlns:asvg="http://schemas.microsoft.com/office/drawing/2016/SVG/main" r:embed="rId22"/>
              </a:ext>
            </a:extLst>
          </a:blip>
          <a:stretch>
            <a:fillRect/>
          </a:stretch>
        </p:blipFill>
        <p:spPr>
          <a:xfrm>
            <a:off x="715437" y="5380274"/>
            <a:ext cx="914400" cy="914400"/>
          </a:xfrm>
          <a:prstGeom prst="rect">
            <a:avLst/>
          </a:prstGeom>
        </p:spPr>
      </p:pic>
    </p:spTree>
    <p:extLst>
      <p:ext uri="{BB962C8B-B14F-4D97-AF65-F5344CB8AC3E}">
        <p14:creationId xmlns:p14="http://schemas.microsoft.com/office/powerpoint/2010/main" val="3984271855"/>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AA3A87-6F3F-EA59-5E62-D283C11D6F6F}"/>
              </a:ext>
            </a:extLst>
          </p:cNvPr>
          <p:cNvSpPr/>
          <p:nvPr/>
        </p:nvSpPr>
        <p:spPr>
          <a:xfrm>
            <a:off x="0" y="0"/>
            <a:ext cx="6278880" cy="6311900"/>
          </a:xfrm>
          <a:prstGeom prst="rect">
            <a:avLst/>
          </a:prstGeom>
          <a:solidFill>
            <a:srgbClr val="4577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he Council of State Governments Justice Center logo">
            <a:extLst>
              <a:ext uri="{FF2B5EF4-FFF2-40B4-BE49-F238E27FC236}">
                <a16:creationId xmlns:a16="http://schemas.microsoft.com/office/drawing/2014/main" id="{596A7BC4-D893-0B4D-BEE0-CCE38C209647}"/>
              </a:ext>
            </a:extLst>
          </p:cNvPr>
          <p:cNvPicPr>
            <a:picLocks noChangeAspect="1"/>
          </p:cNvPicPr>
          <p:nvPr/>
        </p:nvPicPr>
        <p:blipFill>
          <a:blip r:embed="rId3"/>
          <a:stretch>
            <a:fillRect/>
          </a:stretch>
        </p:blipFill>
        <p:spPr>
          <a:xfrm>
            <a:off x="267508" y="445848"/>
            <a:ext cx="5600700" cy="1193800"/>
          </a:xfrm>
          <a:prstGeom prst="rect">
            <a:avLst/>
          </a:prstGeom>
        </p:spPr>
      </p:pic>
      <p:sp>
        <p:nvSpPr>
          <p:cNvPr id="4" name="Text Placeholder 3">
            <a:extLst>
              <a:ext uri="{FF2B5EF4-FFF2-40B4-BE49-F238E27FC236}">
                <a16:creationId xmlns:a16="http://schemas.microsoft.com/office/drawing/2014/main" id="{FEAF968B-3ECA-6241-BAD6-CB9BEF4C6833}"/>
              </a:ext>
            </a:extLst>
          </p:cNvPr>
          <p:cNvSpPr>
            <a:spLocks noGrp="1"/>
          </p:cNvSpPr>
          <p:nvPr>
            <p:ph type="body" sz="half" idx="4294967295"/>
          </p:nvPr>
        </p:nvSpPr>
        <p:spPr>
          <a:xfrm>
            <a:off x="267508" y="1976120"/>
            <a:ext cx="5029200" cy="4254500"/>
          </a:xfrm>
        </p:spPr>
        <p:txBody>
          <a:bodyPr>
            <a:normAutofit/>
          </a:bodyPr>
          <a:lstStyle/>
          <a:p>
            <a:pPr marL="0" indent="0">
              <a:buNone/>
            </a:pPr>
            <a:r>
              <a:rPr lang="en-US">
                <a:solidFill>
                  <a:schemeClr val="bg1"/>
                </a:solidFill>
                <a:cs typeface="Segoe UI" panose="020B0502040204020203" pitchFamily="34" charset="0"/>
              </a:rPr>
              <a:t>We are a national nonprofit, nonpartisan organization that combines the power of a membership association, serving state officials in all three branches of government, with policy and research expertise to develop strategies that increase public safety and strengthen communities.</a:t>
            </a:r>
          </a:p>
        </p:txBody>
      </p:sp>
      <p:sp>
        <p:nvSpPr>
          <p:cNvPr id="3" name="Content Placeholder 2">
            <a:extLst>
              <a:ext uri="{FF2B5EF4-FFF2-40B4-BE49-F238E27FC236}">
                <a16:creationId xmlns:a16="http://schemas.microsoft.com/office/drawing/2014/main" id="{71601608-6F7F-B249-BA78-4C7C8BAE3AC3}"/>
              </a:ext>
            </a:extLst>
          </p:cNvPr>
          <p:cNvSpPr>
            <a:spLocks noGrp="1"/>
          </p:cNvSpPr>
          <p:nvPr>
            <p:ph idx="4294967295"/>
          </p:nvPr>
        </p:nvSpPr>
        <p:spPr>
          <a:xfrm>
            <a:off x="6524625" y="390525"/>
            <a:ext cx="5667375" cy="5921375"/>
          </a:xfrm>
        </p:spPr>
        <p:txBody>
          <a:bodyPr>
            <a:normAutofit/>
          </a:bodyPr>
          <a:lstStyle/>
          <a:p>
            <a:pPr marL="0" indent="0">
              <a:buNone/>
            </a:pPr>
            <a:r>
              <a:rPr lang="en-US" sz="2400" b="1">
                <a:solidFill>
                  <a:schemeClr val="accent2"/>
                </a:solidFill>
              </a:rPr>
              <a:t>How We Work</a:t>
            </a:r>
          </a:p>
          <a:p>
            <a:pPr marL="474663" indent="-342900">
              <a:buFont typeface="Wingdings" pitchFamily="2" charset="2"/>
              <a:buChar char="§"/>
            </a:pPr>
            <a:r>
              <a:rPr lang="en-US" sz="2400"/>
              <a:t>We bring people together. </a:t>
            </a:r>
          </a:p>
          <a:p>
            <a:pPr marL="474663" indent="-342900">
              <a:buFont typeface="Wingdings" pitchFamily="2" charset="2"/>
              <a:buChar char="§"/>
            </a:pPr>
            <a:r>
              <a:rPr lang="en-US" sz="2400"/>
              <a:t>We drive the criminal justice field forward with original research.</a:t>
            </a:r>
          </a:p>
          <a:p>
            <a:pPr marL="474663" indent="-342900">
              <a:buFont typeface="Wingdings" pitchFamily="2" charset="2"/>
              <a:buChar char="§"/>
            </a:pPr>
            <a:r>
              <a:rPr lang="en-US" sz="2400"/>
              <a:t>We build momentum for policy change.</a:t>
            </a:r>
          </a:p>
          <a:p>
            <a:pPr marL="474663" indent="-342900">
              <a:buFont typeface="Wingdings" pitchFamily="2" charset="2"/>
              <a:buChar char="§"/>
            </a:pPr>
            <a:r>
              <a:rPr lang="en-US" sz="2400"/>
              <a:t>We provide expert assistance.</a:t>
            </a:r>
          </a:p>
          <a:p>
            <a:pPr>
              <a:buFont typeface="Wingdings" pitchFamily="2" charset="2"/>
              <a:buChar char="§"/>
            </a:pPr>
            <a:endParaRPr lang="en-US" sz="2400">
              <a:solidFill>
                <a:schemeClr val="accent1"/>
              </a:solidFill>
            </a:endParaRPr>
          </a:p>
          <a:p>
            <a:pPr marL="0" indent="0">
              <a:buNone/>
            </a:pPr>
            <a:r>
              <a:rPr lang="en-US" sz="2400" b="1">
                <a:solidFill>
                  <a:schemeClr val="accent2"/>
                </a:solidFill>
              </a:rPr>
              <a:t>Our Goals</a:t>
            </a:r>
          </a:p>
          <a:p>
            <a:pPr marL="474663" indent="-342900">
              <a:buFont typeface="Wingdings" pitchFamily="2" charset="2"/>
              <a:buChar char="§"/>
            </a:pPr>
            <a:r>
              <a:rPr lang="en-US" sz="2400"/>
              <a:t>Break the cycle of incarceration.</a:t>
            </a:r>
          </a:p>
          <a:p>
            <a:pPr marL="474663" indent="-342900">
              <a:buFont typeface="Wingdings" pitchFamily="2" charset="2"/>
              <a:buChar char="§"/>
            </a:pPr>
            <a:r>
              <a:rPr lang="en-US" sz="2400"/>
              <a:t>Advance health, opportunity, and equity.</a:t>
            </a:r>
          </a:p>
          <a:p>
            <a:pPr marL="474663" indent="-342900">
              <a:buFont typeface="Wingdings" pitchFamily="2" charset="2"/>
              <a:buChar char="§"/>
            </a:pPr>
            <a:r>
              <a:rPr lang="en-US" sz="2400"/>
              <a:t>Use data to improve safety and justice.</a:t>
            </a:r>
          </a:p>
        </p:txBody>
      </p:sp>
    </p:spTree>
    <p:extLst>
      <p:ext uri="{BB962C8B-B14F-4D97-AF65-F5344CB8AC3E}">
        <p14:creationId xmlns:p14="http://schemas.microsoft.com/office/powerpoint/2010/main" val="389054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ock, sign&#10;&#10;Description automatically generated">
            <a:extLst>
              <a:ext uri="{FF2B5EF4-FFF2-40B4-BE49-F238E27FC236}">
                <a16:creationId xmlns:a16="http://schemas.microsoft.com/office/drawing/2014/main" id="{5AC2BFC9-DA6E-D62B-615E-4EB8C4DFE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44" y="512381"/>
            <a:ext cx="4203383" cy="878269"/>
          </a:xfrm>
          <a:prstGeom prst="rect">
            <a:avLst/>
          </a:prstGeom>
        </p:spPr>
      </p:pic>
      <p:sp>
        <p:nvSpPr>
          <p:cNvPr id="2" name="Title 1">
            <a:extLst>
              <a:ext uri="{FF2B5EF4-FFF2-40B4-BE49-F238E27FC236}">
                <a16:creationId xmlns:a16="http://schemas.microsoft.com/office/drawing/2014/main" id="{5821D980-FFC6-5CDF-33C2-7ABEC82902CB}"/>
              </a:ext>
            </a:extLst>
          </p:cNvPr>
          <p:cNvSpPr>
            <a:spLocks noGrp="1"/>
          </p:cNvSpPr>
          <p:nvPr>
            <p:ph type="title" idx="4294967295"/>
          </p:nvPr>
        </p:nvSpPr>
        <p:spPr>
          <a:xfrm>
            <a:off x="5175267" y="494093"/>
            <a:ext cx="10515600" cy="1325563"/>
          </a:xfrm>
        </p:spPr>
        <p:txBody>
          <a:bodyPr>
            <a:normAutofit/>
          </a:bodyPr>
          <a:lstStyle/>
          <a:p>
            <a:r>
              <a:rPr lang="en-US" sz="5400"/>
              <a:t>Initiative</a:t>
            </a:r>
          </a:p>
        </p:txBody>
      </p:sp>
      <p:sp>
        <p:nvSpPr>
          <p:cNvPr id="12" name="Content Placeholder 2" descr="&#10;">
            <a:extLst>
              <a:ext uri="{FF2B5EF4-FFF2-40B4-BE49-F238E27FC236}">
                <a16:creationId xmlns:a16="http://schemas.microsoft.com/office/drawing/2014/main" id="{2C2D56AC-6508-3F88-57B6-A4DD7F12E40C}"/>
              </a:ext>
            </a:extLst>
          </p:cNvPr>
          <p:cNvSpPr txBox="1">
            <a:spLocks/>
          </p:cNvSpPr>
          <p:nvPr/>
        </p:nvSpPr>
        <p:spPr>
          <a:xfrm>
            <a:off x="593604" y="1213363"/>
            <a:ext cx="10924001" cy="51322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lnSpc>
                <a:spcPct val="110000"/>
              </a:lnSpc>
              <a:buNone/>
              <a:defRPr/>
            </a:pPr>
            <a:br>
              <a:rPr lang="en-US" b="0" i="0" u="none" strike="noStrike" kern="1200" cap="none" spc="0" normalizeH="0" baseline="0" noProof="0">
                <a:ln>
                  <a:noFill/>
                </a:ln>
                <a:effectLst/>
                <a:uLnTx/>
                <a:uFillTx/>
                <a:latin typeface="Calibri" panose="020F0502020204030204"/>
              </a:rPr>
            </a:br>
            <a:r>
              <a:rPr kumimoji="0" lang="en-US" b="1" i="0" u="none" strike="noStrike" kern="1200" cap="none" spc="0" normalizeH="0" baseline="0" noProof="0">
                <a:ln>
                  <a:noFill/>
                </a:ln>
                <a:solidFill>
                  <a:srgbClr val="457776"/>
                </a:solidFill>
                <a:effectLst/>
                <a:uLnTx/>
                <a:uFillTx/>
                <a:latin typeface="Calibri" panose="020F0502020204030204"/>
                <a:ea typeface="+mn-ea"/>
                <a:cs typeface="+mn-cs"/>
              </a:rPr>
              <a:t>Stepping Up </a:t>
            </a:r>
            <a:r>
              <a:rPr kumimoji="0" lang="en-US" b="0" i="0" u="none" strike="noStrike" kern="1200" cap="none" spc="0" normalizeH="0" baseline="0" noProof="0">
                <a:ln>
                  <a:noFill/>
                </a:ln>
                <a:solidFill>
                  <a:srgbClr val="457776"/>
                </a:solidFill>
                <a:effectLst/>
                <a:uLnTx/>
                <a:uFillTx/>
                <a:latin typeface="Calibri" panose="020F0502020204030204"/>
                <a:ea typeface="+mn-ea"/>
                <a:cs typeface="+mn-cs"/>
              </a:rPr>
              <a:t>is a national initiative to </a:t>
            </a:r>
            <a:r>
              <a:rPr lang="en-US">
                <a:solidFill>
                  <a:srgbClr val="457776"/>
                </a:solidFill>
                <a:latin typeface="Calibri" panose="020F0502020204030204"/>
              </a:rPr>
              <a:t>identify, address, and reduce</a:t>
            </a:r>
            <a:r>
              <a:rPr kumimoji="0" lang="en-US" b="0" i="0" u="none" strike="noStrike" kern="1200" cap="none" spc="0" normalizeH="0" baseline="0" noProof="0">
                <a:ln>
                  <a:noFill/>
                </a:ln>
                <a:solidFill>
                  <a:srgbClr val="457776"/>
                </a:solidFill>
                <a:effectLst/>
                <a:uLnTx/>
                <a:uFillTx/>
                <a:latin typeface="Calibri" panose="020F0502020204030204"/>
                <a:ea typeface="+mn-ea"/>
                <a:cs typeface="+mn-cs"/>
              </a:rPr>
              <a:t> the number of people with mental illnesses in jails.</a:t>
            </a:r>
          </a:p>
          <a:p>
            <a:pPr marL="57150" marR="0" lvl="0" indent="0" algn="just"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US">
              <a:solidFill>
                <a:srgbClr val="457776"/>
              </a:solidFill>
              <a:latin typeface="Calibri" panose="020F0502020204030204"/>
            </a:endParaRPr>
          </a:p>
          <a:p>
            <a:pPr marL="57150" marR="0" lvl="0" indent="0" algn="just"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br>
              <a:rPr lang="en-US">
                <a:latin typeface="Calibri" panose="020F0502020204030204"/>
              </a:rPr>
            </a:br>
            <a:endParaRPr lang="en-US">
              <a:solidFill>
                <a:srgbClr val="457776"/>
              </a:solidFill>
              <a:latin typeface="Calibri" panose="020F0502020204030204"/>
            </a:endParaRPr>
          </a:p>
        </p:txBody>
      </p:sp>
      <p:pic>
        <p:nvPicPr>
          <p:cNvPr id="8" name="Picture 7" descr="National Association of Counties logo">
            <a:extLst>
              <a:ext uri="{FF2B5EF4-FFF2-40B4-BE49-F238E27FC236}">
                <a16:creationId xmlns:a16="http://schemas.microsoft.com/office/drawing/2014/main" id="{18ADA9BE-6DB6-739E-2F1E-A2A769DEA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435" y="3236306"/>
            <a:ext cx="2283047" cy="1086370"/>
          </a:xfrm>
          <a:prstGeom prst="rect">
            <a:avLst/>
          </a:prstGeom>
        </p:spPr>
      </p:pic>
      <p:pic>
        <p:nvPicPr>
          <p:cNvPr id="5" name="Picture 4" descr="CSG Justice Center logo">
            <a:extLst>
              <a:ext uri="{FF2B5EF4-FFF2-40B4-BE49-F238E27FC236}">
                <a16:creationId xmlns:a16="http://schemas.microsoft.com/office/drawing/2014/main" id="{B816026C-8450-2819-4E4D-1F61AA926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5275" y="3288402"/>
            <a:ext cx="3760708" cy="803377"/>
          </a:xfrm>
          <a:prstGeom prst="rect">
            <a:avLst/>
          </a:prstGeom>
        </p:spPr>
      </p:pic>
      <p:pic>
        <p:nvPicPr>
          <p:cNvPr id="10" name="Picture 9" descr="American Psychiatric Association foundation logo">
            <a:extLst>
              <a:ext uri="{FF2B5EF4-FFF2-40B4-BE49-F238E27FC236}">
                <a16:creationId xmlns:a16="http://schemas.microsoft.com/office/drawing/2014/main" id="{1ED871F9-D307-7F38-CCF6-0DEB3AA0BA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675" y="3175390"/>
            <a:ext cx="2719968" cy="1029403"/>
          </a:xfrm>
          <a:prstGeom prst="rect">
            <a:avLst/>
          </a:prstGeom>
        </p:spPr>
      </p:pic>
      <p:sp>
        <p:nvSpPr>
          <p:cNvPr id="15" name="AutoShape 21" descr="Text box: #StepUp4MentalHealth&#10;www.StepUpTogether.org">
            <a:extLst>
              <a:ext uri="{FF2B5EF4-FFF2-40B4-BE49-F238E27FC236}">
                <a16:creationId xmlns:a16="http://schemas.microsoft.com/office/drawing/2014/main" id="{CF5DBB33-3764-6257-6971-30691613AFC2}"/>
              </a:ext>
            </a:extLst>
          </p:cNvPr>
          <p:cNvSpPr/>
          <p:nvPr/>
        </p:nvSpPr>
        <p:spPr>
          <a:xfrm>
            <a:off x="593604" y="5036811"/>
            <a:ext cx="3317996" cy="973956"/>
          </a:xfrm>
          <a:prstGeom prst="rect">
            <a:avLst/>
          </a:prstGeom>
          <a:solidFill>
            <a:srgbClr val="457776"/>
          </a:solidFill>
        </p:spPr>
        <p:txBody>
          <a:bodyPr/>
          <a:lstStyle/>
          <a:p>
            <a:endParaRPr lang="en-US"/>
          </a:p>
        </p:txBody>
      </p:sp>
      <p:sp>
        <p:nvSpPr>
          <p:cNvPr id="17" name="TextBox 31">
            <a:extLst>
              <a:ext uri="{FF2B5EF4-FFF2-40B4-BE49-F238E27FC236}">
                <a16:creationId xmlns:a16="http://schemas.microsoft.com/office/drawing/2014/main" id="{F9A5C09E-44C5-5BA6-78D7-E71B90B6B490}"/>
              </a:ext>
            </a:extLst>
          </p:cNvPr>
          <p:cNvSpPr txBox="1"/>
          <p:nvPr/>
        </p:nvSpPr>
        <p:spPr>
          <a:xfrm>
            <a:off x="782744" y="5209775"/>
            <a:ext cx="2955168" cy="692497"/>
          </a:xfrm>
          <a:prstGeom prst="rect">
            <a:avLst/>
          </a:prstGeom>
        </p:spPr>
        <p:txBody>
          <a:bodyPr lIns="0" tIns="0" rIns="0" bIns="0" rtlCol="0" anchor="t">
            <a:spAutoFit/>
          </a:bodyPr>
          <a:lstStyle/>
          <a:p>
            <a:pPr marL="57150" marR="0" lvl="0" indent="0"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#StepUp4MentalHealth</a:t>
            </a:r>
          </a:p>
          <a:p>
            <a:pPr marL="57150" marR="0" lvl="0" indent="0"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www.StepUpTogether.org</a:t>
            </a:r>
          </a:p>
        </p:txBody>
      </p:sp>
    </p:spTree>
    <p:extLst>
      <p:ext uri="{BB962C8B-B14F-4D97-AF65-F5344CB8AC3E}">
        <p14:creationId xmlns:p14="http://schemas.microsoft.com/office/powerpoint/2010/main" val="50813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3E4A6-EE0A-1BB7-370A-2F18AE9AFE48}"/>
              </a:ext>
            </a:extLst>
          </p:cNvPr>
          <p:cNvSpPr>
            <a:spLocks noGrp="1"/>
          </p:cNvSpPr>
          <p:nvPr>
            <p:ph type="title"/>
          </p:nvPr>
        </p:nvSpPr>
        <p:spPr>
          <a:xfrm>
            <a:off x="546301" y="2445992"/>
            <a:ext cx="10515600" cy="1325563"/>
          </a:xfrm>
        </p:spPr>
        <p:txBody>
          <a:bodyPr>
            <a:normAutofit/>
          </a:bodyPr>
          <a:lstStyle/>
          <a:p>
            <a:r>
              <a:rPr lang="en-US" dirty="0"/>
              <a:t>Forming a Collaborative</a:t>
            </a:r>
          </a:p>
        </p:txBody>
      </p:sp>
      <p:sp>
        <p:nvSpPr>
          <p:cNvPr id="3" name="Subtitle 2">
            <a:extLst>
              <a:ext uri="{FF2B5EF4-FFF2-40B4-BE49-F238E27FC236}">
                <a16:creationId xmlns:a16="http://schemas.microsoft.com/office/drawing/2014/main" id="{29325AEB-03C3-D208-A752-B3EF53A27A11}"/>
              </a:ext>
            </a:extLst>
          </p:cNvPr>
          <p:cNvSpPr>
            <a:spLocks noGrp="1"/>
          </p:cNvSpPr>
          <p:nvPr>
            <p:ph type="subTitle" idx="4294967295"/>
          </p:nvPr>
        </p:nvSpPr>
        <p:spPr>
          <a:xfrm>
            <a:off x="546301" y="3429000"/>
            <a:ext cx="9144000" cy="685111"/>
          </a:xfrm>
        </p:spPr>
        <p:txBody>
          <a:bodyPr>
            <a:normAutofit/>
          </a:bodyPr>
          <a:lstStyle/>
          <a:p>
            <a:pPr marL="0" indent="0">
              <a:buNone/>
            </a:pPr>
            <a:r>
              <a:rPr lang="en-US" dirty="0">
                <a:solidFill>
                  <a:schemeClr val="bg1"/>
                </a:solidFill>
              </a:rPr>
              <a:t>Functionality and a Recipe for Success</a:t>
            </a:r>
          </a:p>
        </p:txBody>
      </p:sp>
    </p:spTree>
    <p:extLst>
      <p:ext uri="{BB962C8B-B14F-4D97-AF65-F5344CB8AC3E}">
        <p14:creationId xmlns:p14="http://schemas.microsoft.com/office/powerpoint/2010/main" val="313877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1573AE-9662-C216-124D-DA392558E50D}"/>
              </a:ext>
            </a:extLst>
          </p:cNvPr>
          <p:cNvSpPr>
            <a:spLocks noGrp="1"/>
          </p:cNvSpPr>
          <p:nvPr>
            <p:ph idx="1"/>
          </p:nvPr>
        </p:nvSpPr>
        <p:spPr>
          <a:xfrm>
            <a:off x="606552" y="1719072"/>
            <a:ext cx="10972800" cy="3774689"/>
          </a:xfrm>
        </p:spPr>
        <p:txBody>
          <a:bodyPr vert="horz" lIns="91440" tIns="45720" rIns="91440" bIns="45720" rtlCol="0" anchor="t">
            <a:noAutofit/>
          </a:bodyPr>
          <a:lstStyle/>
          <a:p>
            <a:r>
              <a:rPr lang="en-US" sz="2800" dirty="0">
                <a:ea typeface="Meiryo"/>
                <a:cs typeface="Segoe UI"/>
              </a:rPr>
              <a:t>Convening of community stakeholders who meet regularly to address challenges experienced in their systems and work collaboratively and strategically to improve these systems </a:t>
            </a:r>
          </a:p>
          <a:p>
            <a:r>
              <a:rPr lang="en-US" sz="2800" dirty="0">
                <a:ea typeface="Meiryo"/>
                <a:cs typeface="Segoe UI"/>
              </a:rPr>
              <a:t>Originally developed to focus primarily on bettering social issues faced by local jurisdictions (i.e., overcrowding of jails)</a:t>
            </a:r>
          </a:p>
          <a:p>
            <a:r>
              <a:rPr lang="en-US" sz="2800" dirty="0">
                <a:ea typeface="Meiryo"/>
                <a:cs typeface="Segoe UI"/>
              </a:rPr>
              <a:t>Today, they have evolved to focus on public safety, resource allocation, decreasing duplicative services, and more within their local criminal justice systems.  </a:t>
            </a:r>
          </a:p>
        </p:txBody>
      </p:sp>
      <p:sp>
        <p:nvSpPr>
          <p:cNvPr id="4" name="Title 3">
            <a:extLst>
              <a:ext uri="{FF2B5EF4-FFF2-40B4-BE49-F238E27FC236}">
                <a16:creationId xmlns:a16="http://schemas.microsoft.com/office/drawing/2014/main" id="{DA6C114E-786B-5D2B-043E-6D64F84E6843}"/>
              </a:ext>
            </a:extLst>
          </p:cNvPr>
          <p:cNvSpPr>
            <a:spLocks noGrp="1"/>
          </p:cNvSpPr>
          <p:nvPr>
            <p:ph type="title"/>
          </p:nvPr>
        </p:nvSpPr>
        <p:spPr/>
        <p:txBody>
          <a:bodyPr/>
          <a:lstStyle/>
          <a:p>
            <a:r>
              <a:rPr lang="en-US" dirty="0"/>
              <a:t>What is a Collaborative Council? 	</a:t>
            </a:r>
          </a:p>
        </p:txBody>
      </p:sp>
      <p:sp>
        <p:nvSpPr>
          <p:cNvPr id="7" name="TextBox 6">
            <a:extLst>
              <a:ext uri="{FF2B5EF4-FFF2-40B4-BE49-F238E27FC236}">
                <a16:creationId xmlns:a16="http://schemas.microsoft.com/office/drawing/2014/main" id="{AE69E5A1-D17E-8DFA-BC3E-F18D00DD0E01}"/>
              </a:ext>
            </a:extLst>
          </p:cNvPr>
          <p:cNvSpPr txBox="1"/>
          <p:nvPr/>
        </p:nvSpPr>
        <p:spPr>
          <a:xfrm>
            <a:off x="606552" y="5830645"/>
            <a:ext cx="10764413" cy="430887"/>
          </a:xfrm>
          <a:prstGeom prst="rect">
            <a:avLst/>
          </a:prstGeom>
          <a:noFill/>
        </p:spPr>
        <p:txBody>
          <a:bodyPr wrap="square">
            <a:spAutoFit/>
          </a:bodyPr>
          <a:lstStyle/>
          <a:p>
            <a:r>
              <a:rPr lang="en-US" sz="1100" b="0" i="0" dirty="0">
                <a:effectLst/>
                <a:latin typeface="+mj-lt"/>
              </a:rPr>
              <a:t>National Association of Counties, “Unlock the Power of CJCCs: Enhance Your County ’s Justice System,” (2024), </a:t>
            </a:r>
            <a:r>
              <a:rPr lang="en-US" sz="1100" dirty="0">
                <a:solidFill>
                  <a:srgbClr val="00B0F0"/>
                </a:solidFill>
                <a:latin typeface="+mj-lt"/>
              </a:rPr>
              <a:t>https://</a:t>
            </a:r>
            <a:r>
              <a:rPr lang="en-US" sz="1100" err="1">
                <a:solidFill>
                  <a:srgbClr val="00B0F0"/>
                </a:solidFill>
                <a:latin typeface="+mj-lt"/>
              </a:rPr>
              <a:t>naco.sharefile.com</a:t>
            </a:r>
            <a:r>
              <a:rPr lang="en-US" sz="1100" dirty="0">
                <a:solidFill>
                  <a:srgbClr val="00B0F0"/>
                </a:solidFill>
                <a:latin typeface="+mj-lt"/>
              </a:rPr>
              <a:t>/share/view/s0967c69dcefc40febd06b81c74bab6a7</a:t>
            </a:r>
          </a:p>
        </p:txBody>
      </p:sp>
      <p:sp>
        <p:nvSpPr>
          <p:cNvPr id="9" name="TextBox 8">
            <a:extLst>
              <a:ext uri="{FF2B5EF4-FFF2-40B4-BE49-F238E27FC236}">
                <a16:creationId xmlns:a16="http://schemas.microsoft.com/office/drawing/2014/main" id="{6CFB6D40-1870-3EDF-86B5-B21E4E305501}"/>
              </a:ext>
            </a:extLst>
          </p:cNvPr>
          <p:cNvSpPr txBox="1"/>
          <p:nvPr/>
        </p:nvSpPr>
        <p:spPr>
          <a:xfrm>
            <a:off x="606552" y="6386301"/>
            <a:ext cx="6097604" cy="276999"/>
          </a:xfrm>
          <a:prstGeom prst="rect">
            <a:avLst/>
          </a:prstGeom>
          <a:noFill/>
        </p:spPr>
        <p:txBody>
          <a:bodyPr wrap="square">
            <a:spAutoFit/>
          </a:bodyPr>
          <a:lstStyle/>
          <a:p>
            <a:fld id="{09BF1B5D-5272-4732-B720-135754A4D52E}"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a:t>7</a:t>
            </a:fld>
            <a:endParaRPr lang="en-US"/>
          </a:p>
        </p:txBody>
      </p:sp>
    </p:spTree>
    <p:extLst>
      <p:ext uri="{BB962C8B-B14F-4D97-AF65-F5344CB8AC3E}">
        <p14:creationId xmlns:p14="http://schemas.microsoft.com/office/powerpoint/2010/main" val="2570696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FBC5DBCA-6D74-4445-8C21-FE1B89F5CB15}"/>
              </a:ext>
            </a:extLst>
          </p:cNvPr>
          <p:cNvSpPr>
            <a:spLocks noGrp="1"/>
          </p:cNvSpPr>
          <p:nvPr>
            <p:ph type="title"/>
          </p:nvPr>
        </p:nvSpPr>
        <p:spPr>
          <a:xfrm>
            <a:off x="604878" y="353746"/>
            <a:ext cx="10515600" cy="1325563"/>
          </a:xfrm>
        </p:spPr>
        <p:txBody>
          <a:bodyPr/>
          <a:lstStyle/>
          <a:p>
            <a:r>
              <a:rPr lang="en-US" dirty="0"/>
              <a:t>Creating a Collaborative Council Leadership and Management Structure</a:t>
            </a:r>
          </a:p>
        </p:txBody>
      </p:sp>
      <p:grpSp>
        <p:nvGrpSpPr>
          <p:cNvPr id="35" name="Group 34" descr="Diagram showing a county collaborative leadership and management structure">
            <a:extLst>
              <a:ext uri="{FF2B5EF4-FFF2-40B4-BE49-F238E27FC236}">
                <a16:creationId xmlns:a16="http://schemas.microsoft.com/office/drawing/2014/main" id="{D6F3901D-BD44-4294-AFFE-7115BD4C2E78}"/>
              </a:ext>
            </a:extLst>
          </p:cNvPr>
          <p:cNvGrpSpPr/>
          <p:nvPr/>
        </p:nvGrpSpPr>
        <p:grpSpPr>
          <a:xfrm>
            <a:off x="1448642" y="1855279"/>
            <a:ext cx="8828071" cy="4248215"/>
            <a:chOff x="141278" y="1068667"/>
            <a:chExt cx="8828071" cy="4838182"/>
          </a:xfrm>
          <a:solidFill>
            <a:schemeClr val="accent5">
              <a:lumMod val="60000"/>
              <a:lumOff val="40000"/>
            </a:schemeClr>
          </a:solidFill>
        </p:grpSpPr>
        <p:cxnSp>
          <p:nvCxnSpPr>
            <p:cNvPr id="36" name="Straight Connector 35">
              <a:extLst>
                <a:ext uri="{FF2B5EF4-FFF2-40B4-BE49-F238E27FC236}">
                  <a16:creationId xmlns:a16="http://schemas.microsoft.com/office/drawing/2014/main" id="{625EB841-F5EB-4CA2-9674-BB92FB5722C0}"/>
                </a:ext>
              </a:extLst>
            </p:cNvPr>
            <p:cNvCxnSpPr>
              <a:cxnSpLocks/>
            </p:cNvCxnSpPr>
            <p:nvPr/>
          </p:nvCxnSpPr>
          <p:spPr>
            <a:xfrm>
              <a:off x="4451679" y="1852661"/>
              <a:ext cx="0" cy="373028"/>
            </a:xfrm>
            <a:prstGeom prst="line">
              <a:avLst/>
            </a:prstGeom>
            <a:grpFill/>
            <a:ln w="12700" cmpd="sng">
              <a:solidFill>
                <a:srgbClr val="377791"/>
              </a:solidFill>
            </a:ln>
            <a:effectLst/>
          </p:spPr>
          <p:style>
            <a:lnRef idx="2">
              <a:schemeClr val="accent1"/>
            </a:lnRef>
            <a:fillRef idx="0">
              <a:schemeClr val="accent1"/>
            </a:fillRef>
            <a:effectRef idx="1">
              <a:schemeClr val="accent1"/>
            </a:effectRef>
            <a:fontRef idx="minor">
              <a:schemeClr val="tx1"/>
            </a:fontRef>
          </p:style>
        </p:cxnSp>
        <p:sp>
          <p:nvSpPr>
            <p:cNvPr id="37" name="Rounded Rectangle 21">
              <a:extLst>
                <a:ext uri="{FF2B5EF4-FFF2-40B4-BE49-F238E27FC236}">
                  <a16:creationId xmlns:a16="http://schemas.microsoft.com/office/drawing/2014/main" id="{28B3502F-C3D3-4C0F-8531-9895BAFB5305}"/>
                </a:ext>
              </a:extLst>
            </p:cNvPr>
            <p:cNvSpPr/>
            <p:nvPr/>
          </p:nvSpPr>
          <p:spPr>
            <a:xfrm>
              <a:off x="3377779" y="1068667"/>
              <a:ext cx="2277979" cy="783995"/>
            </a:xfrm>
            <a:prstGeom prst="roundRect">
              <a:avLst/>
            </a:prstGeom>
            <a:solidFill>
              <a:srgbClr val="377791">
                <a:alpha val="4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rPr>
                <a:t>County Commissioners</a:t>
              </a:r>
            </a:p>
          </p:txBody>
        </p:sp>
        <p:graphicFrame>
          <p:nvGraphicFramePr>
            <p:cNvPr id="38" name="Diagram 37">
              <a:extLst>
                <a:ext uri="{FF2B5EF4-FFF2-40B4-BE49-F238E27FC236}">
                  <a16:creationId xmlns:a16="http://schemas.microsoft.com/office/drawing/2014/main" id="{3967DCB9-F329-47B5-A618-6E03164BFFF3}"/>
                </a:ext>
              </a:extLst>
            </p:cNvPr>
            <p:cNvGraphicFramePr/>
            <p:nvPr/>
          </p:nvGraphicFramePr>
          <p:xfrm>
            <a:off x="141278" y="2149339"/>
            <a:ext cx="8828071" cy="3757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Tree>
    <p:extLst>
      <p:ext uri="{BB962C8B-B14F-4D97-AF65-F5344CB8AC3E}">
        <p14:creationId xmlns:p14="http://schemas.microsoft.com/office/powerpoint/2010/main" val="70186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E23BDF0-58A2-BCFE-A3F6-B0F814320C4E}"/>
              </a:ext>
            </a:extLst>
          </p:cNvPr>
          <p:cNvGraphicFramePr>
            <a:graphicFrameLocks noGrp="1"/>
          </p:cNvGraphicFramePr>
          <p:nvPr>
            <p:ph idx="1"/>
            <p:extLst>
              <p:ext uri="{D42A27DB-BD31-4B8C-83A1-F6EECF244321}">
                <p14:modId xmlns:p14="http://schemas.microsoft.com/office/powerpoint/2010/main" val="1002647638"/>
              </p:ext>
            </p:extLst>
          </p:nvPr>
        </p:nvGraphicFramePr>
        <p:xfrm>
          <a:off x="3735635" y="1229449"/>
          <a:ext cx="8239699" cy="4399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a:extLst>
              <a:ext uri="{FF2B5EF4-FFF2-40B4-BE49-F238E27FC236}">
                <a16:creationId xmlns:a16="http://schemas.microsoft.com/office/drawing/2014/main" id="{8DD5EC7C-FBD6-1D69-6B3D-AD75D8AF7BAA}"/>
              </a:ext>
            </a:extLst>
          </p:cNvPr>
          <p:cNvSpPr/>
          <p:nvPr/>
        </p:nvSpPr>
        <p:spPr>
          <a:xfrm>
            <a:off x="139548" y="1417634"/>
            <a:ext cx="3430834" cy="4022732"/>
          </a:xfrm>
          <a:prstGeom prst="ellipse">
            <a:avLst/>
          </a:prstGeom>
          <a:ln w="31750">
            <a:solidFill>
              <a:srgbClr val="214064"/>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Why are </a:t>
            </a:r>
            <a:r>
              <a:rPr lang="en-US" sz="3000" dirty="0">
                <a:solidFill>
                  <a:prstClr val="black"/>
                </a:solidFill>
                <a:latin typeface="Calibri" panose="020F0502020204030204"/>
              </a:rPr>
              <a:t>c</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ollaboratives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200" dirty="0">
                <a:solidFill>
                  <a:prstClr val="black"/>
                </a:solidFill>
                <a:latin typeface="Calibri" panose="020F0502020204030204"/>
              </a:rPr>
              <a:t>i</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mportant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8B2FD4B4-9081-3B90-9F82-3F1E9F6DBF8A}"/>
              </a:ext>
            </a:extLst>
          </p:cNvPr>
          <p:cNvSpPr txBox="1"/>
          <p:nvPr/>
        </p:nvSpPr>
        <p:spPr>
          <a:xfrm>
            <a:off x="606166" y="5945376"/>
            <a:ext cx="11258320" cy="538609"/>
          </a:xfrm>
          <a:prstGeom prst="rect">
            <a:avLst/>
          </a:prstGeom>
          <a:noFill/>
        </p:spPr>
        <p:txBody>
          <a:bodyPr wrap="square" rtlCol="0">
            <a:spAutoFit/>
          </a:bodyPr>
          <a:lstStyle/>
          <a:p>
            <a:r>
              <a:rPr lang="en-US" sz="1100" b="0" i="0" dirty="0">
                <a:effectLst/>
                <a:latin typeface="+mj-lt"/>
              </a:rPr>
              <a:t>National Association of Counties, “Unlock the Power of CJCCs: Enhance Your County ’s Justice System,” (2024), </a:t>
            </a:r>
            <a:r>
              <a:rPr lang="en-US" sz="1100" dirty="0">
                <a:solidFill>
                  <a:srgbClr val="00B0F0"/>
                </a:solidFill>
                <a:latin typeface="+mj-lt"/>
              </a:rPr>
              <a:t>https://</a:t>
            </a:r>
            <a:r>
              <a:rPr lang="en-US" sz="1100" err="1">
                <a:solidFill>
                  <a:srgbClr val="00B0F0"/>
                </a:solidFill>
                <a:latin typeface="+mj-lt"/>
              </a:rPr>
              <a:t>naco.sharefile.com</a:t>
            </a:r>
            <a:r>
              <a:rPr lang="en-US" sz="1100" dirty="0">
                <a:solidFill>
                  <a:srgbClr val="00B0F0"/>
                </a:solidFill>
                <a:latin typeface="+mj-lt"/>
              </a:rPr>
              <a:t>/share/view/s0967c69dcefc40febd06b81c74bab6a7</a:t>
            </a:r>
            <a:endParaRPr lang="en-US" sz="1100" dirty="0">
              <a:latin typeface="+mj-lt"/>
            </a:endParaRPr>
          </a:p>
          <a:p>
            <a:endParaRPr lang="en-US" dirty="0"/>
          </a:p>
        </p:txBody>
      </p:sp>
      <p:cxnSp>
        <p:nvCxnSpPr>
          <p:cNvPr id="9" name="Straight Arrow Connector 8">
            <a:extLst>
              <a:ext uri="{FF2B5EF4-FFF2-40B4-BE49-F238E27FC236}">
                <a16:creationId xmlns:a16="http://schemas.microsoft.com/office/drawing/2014/main" id="{3ED5CD9E-1A51-D950-370A-E752B07477E1}"/>
              </a:ext>
            </a:extLst>
          </p:cNvPr>
          <p:cNvCxnSpPr/>
          <p:nvPr/>
        </p:nvCxnSpPr>
        <p:spPr>
          <a:xfrm flipV="1">
            <a:off x="3735635" y="1121790"/>
            <a:ext cx="1755762" cy="735291"/>
          </a:xfrm>
          <a:prstGeom prst="straightConnector1">
            <a:avLst/>
          </a:prstGeom>
          <a:ln w="158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8913F2C-ADD0-0002-1451-46E584768EBF}"/>
              </a:ext>
            </a:extLst>
          </p:cNvPr>
          <p:cNvCxnSpPr/>
          <p:nvPr/>
        </p:nvCxnSpPr>
        <p:spPr>
          <a:xfrm flipV="1">
            <a:off x="5822724" y="1229449"/>
            <a:ext cx="1755762" cy="735291"/>
          </a:xfrm>
          <a:prstGeom prst="straightConnector1">
            <a:avLst/>
          </a:prstGeom>
          <a:ln w="158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238DDA8-E8AD-245B-D45F-F3835A1F1E55}"/>
              </a:ext>
            </a:extLst>
          </p:cNvPr>
          <p:cNvCxnSpPr/>
          <p:nvPr/>
        </p:nvCxnSpPr>
        <p:spPr>
          <a:xfrm flipV="1">
            <a:off x="8021148" y="1121790"/>
            <a:ext cx="1755762" cy="735291"/>
          </a:xfrm>
          <a:prstGeom prst="straightConnector1">
            <a:avLst/>
          </a:prstGeom>
          <a:ln w="158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D4AB383-46C3-54CE-2552-7B06F08B5707}"/>
              </a:ext>
            </a:extLst>
          </p:cNvPr>
          <p:cNvCxnSpPr/>
          <p:nvPr/>
        </p:nvCxnSpPr>
        <p:spPr>
          <a:xfrm flipV="1">
            <a:off x="10098936" y="1121790"/>
            <a:ext cx="1755762" cy="735291"/>
          </a:xfrm>
          <a:prstGeom prst="straightConnector1">
            <a:avLst/>
          </a:prstGeom>
          <a:ln w="158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92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Custom Design">
  <a:themeElements>
    <a:clrScheme name="Custom 2">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5347210-da40-4700-b8e1-0ebc0d2d0daa" xsi:nil="true"/>
    <lcf76f155ced4ddcb4097134ff3c332f xmlns="aba07c08-81f7-46c0-9f8b-2dbd56cccd32">
      <Terms xmlns="http://schemas.microsoft.com/office/infopath/2007/PartnerControls"/>
    </lcf76f155ced4ddcb4097134ff3c332f>
    <SharedWithUsers xmlns="15347210-da40-4700-b8e1-0ebc0d2d0daa">
      <UserInfo>
        <DisplayName>Mark Stovell</DisplayName>
        <AccountId>66</AccountId>
        <AccountType/>
      </UserInfo>
      <UserInfo>
        <DisplayName>Gretchen Frank</DisplayName>
        <AccountId>148</AccountId>
        <AccountType/>
      </UserInfo>
    </SharedWithUsers>
    <TopicArea xmlns="aba07c08-81f7-46c0-9f8b-2dbd56cccd3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5640085A7AA546BB7B5ABB28CB1E41" ma:contentTypeVersion="19" ma:contentTypeDescription="Create a new document." ma:contentTypeScope="" ma:versionID="f7b62dce4fdbb42c56e3818d716346d8">
  <xsd:schema xmlns:xsd="http://www.w3.org/2001/XMLSchema" xmlns:xs="http://www.w3.org/2001/XMLSchema" xmlns:p="http://schemas.microsoft.com/office/2006/metadata/properties" xmlns:ns2="aba07c08-81f7-46c0-9f8b-2dbd56cccd32" xmlns:ns3="15347210-da40-4700-b8e1-0ebc0d2d0daa" targetNamespace="http://schemas.microsoft.com/office/2006/metadata/properties" ma:root="true" ma:fieldsID="148895a640ff844149eda06cf4cfbbdc" ns2:_="" ns3:_="">
    <xsd:import namespace="aba07c08-81f7-46c0-9f8b-2dbd56cccd32"/>
    <xsd:import namespace="15347210-da40-4700-b8e1-0ebc0d2d0da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TopicAre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a07c08-81f7-46c0-9f8b-2dbd56cccd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aaf7f2b-b38b-4235-a4c5-719a9f7295f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TopicArea" ma:index="26" nillable="true" ma:displayName="Topic Area" ma:description="Choose one or more topic areas" ma:format="Dropdown" ma:internalName="TopicArea">
      <xsd:complexType>
        <xsd:complexContent>
          <xsd:extension base="dms:MultiChoiceFillIn">
            <xsd:sequence>
              <xsd:element name="Value" maxOccurs="unbounded" minOccurs="0" nillable="true">
                <xsd:simpleType>
                  <xsd:union memberTypes="dms:Text">
                    <xsd:simpleType>
                      <xsd:restriction base="dms:Choice">
                        <xsd:enumeration value="Crisis"/>
                        <xsd:enumeration value="Housing"/>
                        <xsd:enumeration value="Juvenile"/>
                        <xsd:enumeration value="Law Enforcement"/>
                        <xsd:enumeration value="Stepping Up"/>
                      </xsd:restriction>
                    </xsd:simpleType>
                  </xsd:un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5347210-da40-4700-b8e1-0ebc0d2d0d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1ca00c5-40cb-49e1-a564-f369e03f6897}" ma:internalName="TaxCatchAll" ma:showField="CatchAllData" ma:web="15347210-da40-4700-b8e1-0ebc0d2d0d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A3765C-DA70-4E5E-A469-0E65F3AFC75B}">
  <ds:schemaRefs>
    <ds:schemaRef ds:uri="aba07c08-81f7-46c0-9f8b-2dbd56cccd32"/>
    <ds:schemaRef ds:uri="http://purl.org/dc/terms/"/>
    <ds:schemaRef ds:uri="15347210-da40-4700-b8e1-0ebc0d2d0daa"/>
    <ds:schemaRef ds:uri="http://purl.org/dc/dcmitype/"/>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4C6BF05-2C44-4537-9847-9C64E17EFF75}">
  <ds:schemaRefs>
    <ds:schemaRef ds:uri="15347210-da40-4700-b8e1-0ebc0d2d0daa"/>
    <ds:schemaRef ds:uri="aba07c08-81f7-46c0-9f8b-2dbd56cccd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228C5ED-B2D1-49B9-921E-2F86E5FBC3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11667</TotalTime>
  <Words>3206</Words>
  <Application>Microsoft Office PowerPoint</Application>
  <PresentationFormat>Widescreen</PresentationFormat>
  <Paragraphs>373</Paragraphs>
  <Slides>39</Slides>
  <Notes>26</Notes>
  <HiddenSlides>4</HiddenSlides>
  <MMClips>0</MMClips>
  <ScaleCrop>false</ScaleCrop>
  <HeadingPairs>
    <vt:vector size="4" baseType="variant">
      <vt:variant>
        <vt:lpstr>Theme</vt:lpstr>
      </vt:variant>
      <vt:variant>
        <vt:i4>12</vt:i4>
      </vt:variant>
      <vt:variant>
        <vt:lpstr>Slide Titles</vt:lpstr>
      </vt:variant>
      <vt:variant>
        <vt:i4>39</vt:i4>
      </vt:variant>
    </vt:vector>
  </HeadingPairs>
  <TitlesOfParts>
    <vt:vector size="51" baseType="lpstr">
      <vt:lpstr>2_Custom Design</vt:lpstr>
      <vt:lpstr>Custom Design</vt:lpstr>
      <vt:lpstr>4_Custom Design</vt:lpstr>
      <vt:lpstr>5_Custom Design</vt:lpstr>
      <vt:lpstr>1_Custom Design</vt:lpstr>
      <vt:lpstr>3_Custom Design</vt:lpstr>
      <vt:lpstr>Office Theme</vt:lpstr>
      <vt:lpstr>1_Office Theme</vt:lpstr>
      <vt:lpstr>3_Office Theme</vt:lpstr>
      <vt:lpstr>2_Office Theme</vt:lpstr>
      <vt:lpstr>6_Custom Design</vt:lpstr>
      <vt:lpstr>7_Custom Design</vt:lpstr>
      <vt:lpstr>Stepping Up: A Roadmap for Forming and Sustaining Successful Collaborations</vt:lpstr>
      <vt:lpstr>Speakers </vt:lpstr>
      <vt:lpstr>Agenda</vt:lpstr>
      <vt:lpstr>PowerPoint Presentation</vt:lpstr>
      <vt:lpstr>Initiative</vt:lpstr>
      <vt:lpstr>Forming a Collaborative</vt:lpstr>
      <vt:lpstr>What is a Collaborative Council?  </vt:lpstr>
      <vt:lpstr>Creating a Collaborative Council Leadership and Management Structure</vt:lpstr>
      <vt:lpstr>PowerPoint Presentation</vt:lpstr>
      <vt:lpstr>How do Collaborative Councils work? </vt:lpstr>
      <vt:lpstr>PowerPoint Presentation</vt:lpstr>
      <vt:lpstr>Key Elements of a Successful Collaboration</vt:lpstr>
      <vt:lpstr>Key Elements of a Successful Collaboration</vt:lpstr>
      <vt:lpstr>Stepping Up Initiative</vt:lpstr>
      <vt:lpstr>PowerPoint Presentation</vt:lpstr>
      <vt:lpstr>The Stepping Up Six Questions Framework</vt:lpstr>
      <vt:lpstr>Four Key Measures </vt:lpstr>
      <vt:lpstr>General Recipe for Success with Stepping Up</vt:lpstr>
      <vt:lpstr>1. Is Your Leadership Committed?</vt:lpstr>
      <vt:lpstr>PowerPoint Presentation</vt:lpstr>
      <vt:lpstr>Kansas Stepping Up TA Center</vt:lpstr>
      <vt:lpstr>Objectives of the TA Center </vt:lpstr>
      <vt:lpstr>What is a Stepping Up TA Center?</vt:lpstr>
      <vt:lpstr>Stepping Up Kansas: By the Numbers</vt:lpstr>
      <vt:lpstr>Delaware County Collaborative</vt:lpstr>
      <vt:lpstr>Delaware County, Ohio, By the Numbers 2023 Statistics</vt:lpstr>
      <vt:lpstr>Delaware County Stepped Up in 2015</vt:lpstr>
      <vt:lpstr>Strategic Planning 2016</vt:lpstr>
      <vt:lpstr>Stepping Up Delaware County</vt:lpstr>
      <vt:lpstr>Expanded Jail Programs LINC—Lives In Need of Connection Program </vt:lpstr>
      <vt:lpstr>Case Management—Core Component to All Jail Programs  </vt:lpstr>
      <vt:lpstr>Delaware County Data</vt:lpstr>
      <vt:lpstr>Spotlights</vt:lpstr>
      <vt:lpstr>Questions and Answers</vt:lpstr>
      <vt:lpstr>PowerPoint Presentation</vt:lpstr>
      <vt:lpstr>Cycle of Stepping Up Support</vt:lpstr>
      <vt:lpstr>Multiple Levels of Technical Assistance (TA) </vt:lpstr>
      <vt:lpstr>Leveraging Collaboratives to Advance Stepping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Allary</dc:creator>
  <cp:lastModifiedBy>Audra Goldsmith</cp:lastModifiedBy>
  <cp:revision>3</cp:revision>
  <dcterms:created xsi:type="dcterms:W3CDTF">2022-10-14T18:20:29Z</dcterms:created>
  <dcterms:modified xsi:type="dcterms:W3CDTF">2025-01-29T15:34:43Z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0x010100655640085A7AA546BB7B5ABB28CB1E41</vt:lpwstr>
  </property>
  <property fmtid="{D5CDD505-2E9C-101B-9397-08002B2CF9AE}" pid="3" name="MediaServiceImageTags">
    <vt:lpwstr/>
  </property>
</Properties>
</file>